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Canva Sans" panose="020B0604020202020204" charset="0"/>
      <p:regular r:id="rId29"/>
    </p:embeddedFont>
    <p:embeddedFont>
      <p:font typeface="Canva Sans Bold" panose="020B0604020202020204" charset="0"/>
      <p:regular r:id="rId30"/>
    </p:embeddedFont>
    <p:embeddedFont>
      <p:font typeface="DM Sans" panose="020F0502020204030204" pitchFamily="2" charset="0"/>
      <p:regular r:id="rId31"/>
    </p:embeddedFont>
    <p:embeddedFont>
      <p:font typeface="DM Sans Bold" panose="020B0604020202020204" charset="0"/>
      <p:regular r:id="rId32"/>
    </p:embeddedFont>
    <p:embeddedFont>
      <p:font typeface="DM Sans Bold Italics" panose="020B0604020202020204" charset="0"/>
      <p:regular r:id="rId33"/>
    </p:embeddedFont>
    <p:embeddedFont>
      <p:font typeface="DM Sans Italics" panose="020B0604020202020204" charset="0"/>
      <p:regular r:id="rId34"/>
    </p:embeddedFont>
    <p:embeddedFont>
      <p:font typeface="Now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US"/>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0380940" y="649592"/>
            <a:ext cx="7516996" cy="8987817"/>
            <a:chOff x="0" y="0"/>
            <a:chExt cx="8603361" cy="10286746"/>
          </a:xfrm>
        </p:grpSpPr>
        <p:sp>
          <p:nvSpPr>
            <p:cNvPr id="7" name="Freeform 7"/>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t="-12765" b="-12765"/>
              </a:stretch>
            </a:blipFill>
          </p:spPr>
          <p:txBody>
            <a:bodyPr/>
            <a:lstStyle/>
            <a:p>
              <a:endParaRPr lang="en-US"/>
            </a:p>
          </p:txBody>
        </p:sp>
      </p:grpSp>
      <p:sp>
        <p:nvSpPr>
          <p:cNvPr id="8" name="TextBox 8"/>
          <p:cNvSpPr txBox="1"/>
          <p:nvPr/>
        </p:nvSpPr>
        <p:spPr>
          <a:xfrm>
            <a:off x="1028700" y="6466806"/>
            <a:ext cx="7913921" cy="4039269"/>
          </a:xfrm>
          <a:prstGeom prst="rect">
            <a:avLst/>
          </a:prstGeom>
        </p:spPr>
        <p:txBody>
          <a:bodyPr lIns="0" tIns="0" rIns="0" bIns="0" rtlCol="0" anchor="t">
            <a:spAutoFit/>
          </a:bodyPr>
          <a:lstStyle/>
          <a:p>
            <a:pPr algn="l">
              <a:lnSpc>
                <a:spcPts val="4606"/>
              </a:lnSpc>
            </a:pPr>
            <a:r>
              <a:rPr lang="en-US" sz="3030" b="1" i="1">
                <a:solidFill>
                  <a:srgbClr val="56AEFF"/>
                </a:solidFill>
                <a:latin typeface="DM Sans Bold Italics"/>
                <a:ea typeface="DM Sans Bold Italics"/>
                <a:cs typeface="DM Sans Bold Italics"/>
                <a:sym typeface="DM Sans Bold Italics"/>
              </a:rPr>
              <a:t>Presented by:</a:t>
            </a:r>
            <a:r>
              <a:rPr lang="en-US" sz="3030" i="1">
                <a:solidFill>
                  <a:srgbClr val="56AEFF"/>
                </a:solidFill>
                <a:latin typeface="DM Sans Italics"/>
                <a:ea typeface="DM Sans Italics"/>
                <a:cs typeface="DM Sans Italics"/>
                <a:sym typeface="DM Sans Italics"/>
              </a:rPr>
              <a:t> Aya Ibrahim</a:t>
            </a:r>
          </a:p>
          <a:p>
            <a:pPr algn="l">
              <a:lnSpc>
                <a:spcPts val="4606"/>
              </a:lnSpc>
            </a:pPr>
            <a:r>
              <a:rPr lang="en-US" sz="3030" i="1">
                <a:solidFill>
                  <a:srgbClr val="56AEFF"/>
                </a:solidFill>
                <a:latin typeface="DM Sans Italics"/>
                <a:ea typeface="DM Sans Italics"/>
                <a:cs typeface="DM Sans Italics"/>
                <a:sym typeface="DM Sans Italics"/>
              </a:rPr>
              <a:t>                        Hossam Ammar </a:t>
            </a:r>
          </a:p>
          <a:p>
            <a:pPr algn="l">
              <a:lnSpc>
                <a:spcPts val="4606"/>
              </a:lnSpc>
            </a:pPr>
            <a:r>
              <a:rPr lang="en-US" sz="3030" i="1">
                <a:solidFill>
                  <a:srgbClr val="56AEFF"/>
                </a:solidFill>
                <a:latin typeface="DM Sans Italics"/>
                <a:ea typeface="DM Sans Italics"/>
                <a:cs typeface="DM Sans Italics"/>
                <a:sym typeface="DM Sans Italics"/>
              </a:rPr>
              <a:t>                        Omar Rabiey</a:t>
            </a:r>
          </a:p>
          <a:p>
            <a:pPr algn="l">
              <a:lnSpc>
                <a:spcPts val="4606"/>
              </a:lnSpc>
            </a:pPr>
            <a:r>
              <a:rPr lang="en-US" sz="3030" i="1">
                <a:solidFill>
                  <a:srgbClr val="56AEFF"/>
                </a:solidFill>
                <a:latin typeface="DM Sans Italics"/>
                <a:ea typeface="DM Sans Italics"/>
                <a:cs typeface="DM Sans Italics"/>
                <a:sym typeface="DM Sans Italics"/>
              </a:rPr>
              <a:t>                        Samy Ali </a:t>
            </a:r>
          </a:p>
          <a:p>
            <a:pPr algn="l">
              <a:lnSpc>
                <a:spcPts val="4606"/>
              </a:lnSpc>
            </a:pPr>
            <a:endParaRPr lang="en-US" sz="3030" i="1">
              <a:solidFill>
                <a:srgbClr val="56AEFF"/>
              </a:solidFill>
              <a:latin typeface="DM Sans Italics"/>
              <a:ea typeface="DM Sans Italics"/>
              <a:cs typeface="DM Sans Italics"/>
              <a:sym typeface="DM Sans Italics"/>
            </a:endParaRPr>
          </a:p>
          <a:p>
            <a:pPr algn="l">
              <a:lnSpc>
                <a:spcPts val="4606"/>
              </a:lnSpc>
            </a:pPr>
            <a:endParaRPr lang="en-US" sz="3030" i="1">
              <a:solidFill>
                <a:srgbClr val="56AEFF"/>
              </a:solidFill>
              <a:latin typeface="DM Sans Italics"/>
              <a:ea typeface="DM Sans Italics"/>
              <a:cs typeface="DM Sans Italics"/>
              <a:sym typeface="DM Sans Italics"/>
            </a:endParaRPr>
          </a:p>
          <a:p>
            <a:pPr marL="0" lvl="0" indent="0" algn="l">
              <a:lnSpc>
                <a:spcPts val="4606"/>
              </a:lnSpc>
            </a:pPr>
            <a:endParaRPr lang="en-US" sz="3030" i="1">
              <a:solidFill>
                <a:srgbClr val="56AEFF"/>
              </a:solidFill>
              <a:latin typeface="DM Sans Italics"/>
              <a:ea typeface="DM Sans Italics"/>
              <a:cs typeface="DM Sans Italics"/>
              <a:sym typeface="DM Sans Italics"/>
            </a:endParaRPr>
          </a:p>
        </p:txBody>
      </p:sp>
      <p:sp>
        <p:nvSpPr>
          <p:cNvPr id="9" name="Freeform 9"/>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10"/>
          <p:cNvSpPr txBox="1"/>
          <p:nvPr/>
        </p:nvSpPr>
        <p:spPr>
          <a:xfrm>
            <a:off x="768597" y="3701956"/>
            <a:ext cx="10103936" cy="1141821"/>
          </a:xfrm>
          <a:prstGeom prst="rect">
            <a:avLst/>
          </a:prstGeom>
        </p:spPr>
        <p:txBody>
          <a:bodyPr lIns="0" tIns="0" rIns="0" bIns="0" rtlCol="0" anchor="t">
            <a:spAutoFit/>
          </a:bodyPr>
          <a:lstStyle/>
          <a:p>
            <a:pPr algn="ctr">
              <a:lnSpc>
                <a:spcPts val="9586"/>
              </a:lnSpc>
            </a:pPr>
            <a:r>
              <a:rPr lang="en-US" sz="6106" b="1">
                <a:solidFill>
                  <a:srgbClr val="FFFBFB"/>
                </a:solidFill>
                <a:latin typeface="Now Bold"/>
                <a:ea typeface="Now Bold"/>
                <a:cs typeface="Now Bold"/>
                <a:sym typeface="Now Bold"/>
              </a:rPr>
              <a:t>APP BEHAVIOR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TextBox 2"/>
          <p:cNvSpPr txBox="1"/>
          <p:nvPr/>
        </p:nvSpPr>
        <p:spPr>
          <a:xfrm>
            <a:off x="3862273" y="444518"/>
            <a:ext cx="6503075" cy="920115"/>
          </a:xfrm>
          <a:prstGeom prst="rect">
            <a:avLst/>
          </a:prstGeom>
        </p:spPr>
        <p:txBody>
          <a:bodyPr lIns="0" tIns="0" rIns="0" bIns="0" rtlCol="0" anchor="t">
            <a:spAutoFit/>
          </a:bodyPr>
          <a:lstStyle/>
          <a:p>
            <a:pPr algn="ctr">
              <a:lnSpc>
                <a:spcPts val="7559"/>
              </a:lnSpc>
            </a:pPr>
            <a:r>
              <a:rPr lang="en-US" sz="5400" b="1">
                <a:solidFill>
                  <a:srgbClr val="FFFFFF"/>
                </a:solidFill>
                <a:latin typeface="Canva Sans Bold"/>
                <a:ea typeface="Canva Sans Bold"/>
                <a:cs typeface="Canva Sans Bold"/>
                <a:sym typeface="Canva Sans Bold"/>
              </a:rPr>
              <a:t>PROBLEM OF DATA</a:t>
            </a:r>
          </a:p>
        </p:txBody>
      </p:sp>
      <p:sp>
        <p:nvSpPr>
          <p:cNvPr id="3" name="TextBox 3"/>
          <p:cNvSpPr txBox="1"/>
          <p:nvPr/>
        </p:nvSpPr>
        <p:spPr>
          <a:xfrm>
            <a:off x="566775" y="1750788"/>
            <a:ext cx="1693902" cy="580390"/>
          </a:xfrm>
          <a:prstGeom prst="rect">
            <a:avLst/>
          </a:prstGeom>
        </p:spPr>
        <p:txBody>
          <a:bodyPr lIns="0" tIns="0" rIns="0" bIns="0" rtlCol="0" anchor="t">
            <a:spAutoFit/>
          </a:bodyPr>
          <a:lstStyle/>
          <a:p>
            <a:pPr algn="ctr">
              <a:lnSpc>
                <a:spcPts val="4759"/>
              </a:lnSpc>
            </a:pPr>
            <a:r>
              <a:rPr lang="en-US" sz="3399" b="1">
                <a:solidFill>
                  <a:srgbClr val="4BD1FB"/>
                </a:solidFill>
                <a:latin typeface="Canva Sans Bold"/>
                <a:ea typeface="Canva Sans Bold"/>
                <a:cs typeface="Canva Sans Bold"/>
                <a:sym typeface="Canva Sans Bold"/>
              </a:rPr>
              <a:t>Outliers</a:t>
            </a:r>
          </a:p>
        </p:txBody>
      </p:sp>
      <p:sp>
        <p:nvSpPr>
          <p:cNvPr id="4" name="TextBox 4"/>
          <p:cNvSpPr txBox="1"/>
          <p:nvPr/>
        </p:nvSpPr>
        <p:spPr>
          <a:xfrm>
            <a:off x="566775" y="2293078"/>
            <a:ext cx="12077354" cy="1972762"/>
          </a:xfrm>
          <a:prstGeom prst="rect">
            <a:avLst/>
          </a:prstGeom>
        </p:spPr>
        <p:txBody>
          <a:bodyPr lIns="0" tIns="0" rIns="0" bIns="0" rtlCol="0" anchor="t">
            <a:spAutoFit/>
          </a:bodyPr>
          <a:lstStyle/>
          <a:p>
            <a:pPr algn="l">
              <a:lnSpc>
                <a:spcPts val="2949"/>
              </a:lnSpc>
            </a:pPr>
            <a:endParaRPr/>
          </a:p>
          <a:p>
            <a:pPr marL="660087" lvl="1" indent="-330044" algn="l">
              <a:lnSpc>
                <a:spcPts val="4280"/>
              </a:lnSpc>
              <a:buFont typeface="Arial"/>
              <a:buChar char="•"/>
            </a:pPr>
            <a:r>
              <a:rPr lang="en-US" sz="3057">
                <a:solidFill>
                  <a:srgbClr val="FFFFFF"/>
                </a:solidFill>
                <a:latin typeface="Canva Sans"/>
                <a:ea typeface="Canva Sans"/>
                <a:cs typeface="Canva Sans"/>
                <a:sym typeface="Canva Sans"/>
              </a:rPr>
              <a:t>There may be outliers in the age column or other numerical fields that could skew analysis results. For example, an age of 17 or 60 might be unusual for the target audience of the app.</a:t>
            </a:r>
          </a:p>
        </p:txBody>
      </p:sp>
      <p:sp>
        <p:nvSpPr>
          <p:cNvPr id="5" name="TextBox 5"/>
          <p:cNvSpPr txBox="1"/>
          <p:nvPr/>
        </p:nvSpPr>
        <p:spPr>
          <a:xfrm>
            <a:off x="-3273783" y="4904015"/>
            <a:ext cx="10733197" cy="580390"/>
          </a:xfrm>
          <a:prstGeom prst="rect">
            <a:avLst/>
          </a:prstGeom>
        </p:spPr>
        <p:txBody>
          <a:bodyPr lIns="0" tIns="0" rIns="0" bIns="0" rtlCol="0" anchor="t">
            <a:spAutoFit/>
          </a:bodyPr>
          <a:lstStyle/>
          <a:p>
            <a:pPr algn="ctr">
              <a:lnSpc>
                <a:spcPts val="4759"/>
              </a:lnSpc>
            </a:pPr>
            <a:r>
              <a:rPr lang="en-US" sz="3399" b="1">
                <a:solidFill>
                  <a:srgbClr val="4BD1FB"/>
                </a:solidFill>
                <a:latin typeface="Canva Sans Bold"/>
                <a:ea typeface="Canva Sans Bold"/>
                <a:cs typeface="Canva Sans Bold"/>
                <a:sym typeface="Canva Sans Bold"/>
              </a:rPr>
              <a:t>Missing Values</a:t>
            </a:r>
          </a:p>
        </p:txBody>
      </p:sp>
      <p:sp>
        <p:nvSpPr>
          <p:cNvPr id="6" name="TextBox 6"/>
          <p:cNvSpPr txBox="1"/>
          <p:nvPr/>
        </p:nvSpPr>
        <p:spPr>
          <a:xfrm>
            <a:off x="566775" y="5796079"/>
            <a:ext cx="11749409" cy="2234057"/>
          </a:xfrm>
          <a:prstGeom prst="rect">
            <a:avLst/>
          </a:prstGeom>
        </p:spPr>
        <p:txBody>
          <a:bodyPr lIns="0" tIns="0" rIns="0" bIns="0" rtlCol="0" anchor="t">
            <a:spAutoFit/>
          </a:bodyPr>
          <a:lstStyle/>
          <a:p>
            <a:pPr marL="684404" lvl="1" indent="-342202" algn="l">
              <a:lnSpc>
                <a:spcPts val="4438"/>
              </a:lnSpc>
              <a:buFont typeface="Arial"/>
              <a:buChar char="•"/>
            </a:pPr>
            <a:r>
              <a:rPr lang="en-US" sz="3170">
                <a:solidFill>
                  <a:srgbClr val="FFFFFF"/>
                </a:solidFill>
                <a:latin typeface="Canva Sans"/>
                <a:ea typeface="Canva Sans"/>
                <a:cs typeface="Canva Sans"/>
                <a:sym typeface="Canva Sans"/>
              </a:rPr>
              <a:t>There are missing values in several columns, such as enrolled_date and liked. This can make it difficult to analyze the data accurately, especially for users who did not enroll or whose like status is unknown.</a:t>
            </a:r>
          </a:p>
        </p:txBody>
      </p:sp>
      <p:sp>
        <p:nvSpPr>
          <p:cNvPr id="7" name="Freeform 7"/>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2"/>
            <a:stretch>
              <a:fillRect t="-137172"/>
            </a:stretch>
          </a:blipFill>
        </p:spPr>
        <p:txBody>
          <a:bodyPr/>
          <a:lstStyle/>
          <a:p>
            <a:endParaRPr lang="en-US"/>
          </a:p>
        </p:txBody>
      </p:sp>
      <p:grpSp>
        <p:nvGrpSpPr>
          <p:cNvPr id="8" name="Group 8"/>
          <p:cNvGrpSpPr/>
          <p:nvPr/>
        </p:nvGrpSpPr>
        <p:grpSpPr>
          <a:xfrm>
            <a:off x="12052760" y="0"/>
            <a:ext cx="6254290" cy="10287000"/>
            <a:chOff x="0" y="0"/>
            <a:chExt cx="3860673" cy="6350000"/>
          </a:xfrm>
        </p:grpSpPr>
        <p:sp>
          <p:nvSpPr>
            <p:cNvPr id="9" name="Freeform 9"/>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3"/>
              <a:stretch>
                <a:fillRect l="-73436" r="-73436"/>
              </a:stretch>
            </a:blipFill>
          </p:spPr>
          <p:txBody>
            <a:bodyPr/>
            <a:lstStyle/>
            <a:p>
              <a:endParaRPr lang="en-US"/>
            </a:p>
          </p:txBody>
        </p:sp>
      </p:grpSp>
      <p:sp>
        <p:nvSpPr>
          <p:cNvPr id="10" name="Freeform 10"/>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2"/>
            <a:stretch>
              <a:fillRect t="-137172"/>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TextBox 2"/>
          <p:cNvSpPr txBox="1"/>
          <p:nvPr/>
        </p:nvSpPr>
        <p:spPr>
          <a:xfrm>
            <a:off x="3747242" y="444518"/>
            <a:ext cx="6503075" cy="920115"/>
          </a:xfrm>
          <a:prstGeom prst="rect">
            <a:avLst/>
          </a:prstGeom>
        </p:spPr>
        <p:txBody>
          <a:bodyPr lIns="0" tIns="0" rIns="0" bIns="0" rtlCol="0" anchor="t">
            <a:spAutoFit/>
          </a:bodyPr>
          <a:lstStyle/>
          <a:p>
            <a:pPr algn="ctr">
              <a:lnSpc>
                <a:spcPts val="7559"/>
              </a:lnSpc>
            </a:pPr>
            <a:r>
              <a:rPr lang="en-US" sz="5400" b="1">
                <a:solidFill>
                  <a:srgbClr val="FFFFFF"/>
                </a:solidFill>
                <a:latin typeface="Canva Sans Bold"/>
                <a:ea typeface="Canva Sans Bold"/>
                <a:cs typeface="Canva Sans Bold"/>
                <a:sym typeface="Canva Sans Bold"/>
              </a:rPr>
              <a:t>PROBLEM OF DATA</a:t>
            </a:r>
          </a:p>
        </p:txBody>
      </p:sp>
      <p:sp>
        <p:nvSpPr>
          <p:cNvPr id="3" name="TextBox 3"/>
          <p:cNvSpPr txBox="1"/>
          <p:nvPr/>
        </p:nvSpPr>
        <p:spPr>
          <a:xfrm>
            <a:off x="502398" y="1760577"/>
            <a:ext cx="2353151" cy="580390"/>
          </a:xfrm>
          <a:prstGeom prst="rect">
            <a:avLst/>
          </a:prstGeom>
        </p:spPr>
        <p:txBody>
          <a:bodyPr lIns="0" tIns="0" rIns="0" bIns="0" rtlCol="0" anchor="t">
            <a:spAutoFit/>
          </a:bodyPr>
          <a:lstStyle/>
          <a:p>
            <a:pPr algn="ctr">
              <a:lnSpc>
                <a:spcPts val="4759"/>
              </a:lnSpc>
            </a:pPr>
            <a:r>
              <a:rPr lang="en-US" sz="3399" b="1">
                <a:solidFill>
                  <a:srgbClr val="4BD1FB"/>
                </a:solidFill>
                <a:latin typeface="Canva Sans Bold"/>
                <a:ea typeface="Canva Sans Bold"/>
                <a:cs typeface="Canva Sans Bold"/>
                <a:sym typeface="Canva Sans Bold"/>
              </a:rPr>
              <a:t>Data Types</a:t>
            </a:r>
          </a:p>
        </p:txBody>
      </p:sp>
      <p:sp>
        <p:nvSpPr>
          <p:cNvPr id="4" name="TextBox 4"/>
          <p:cNvSpPr txBox="1"/>
          <p:nvPr/>
        </p:nvSpPr>
        <p:spPr>
          <a:xfrm>
            <a:off x="-2524012" y="4418291"/>
            <a:ext cx="10733197" cy="580390"/>
          </a:xfrm>
          <a:prstGeom prst="rect">
            <a:avLst/>
          </a:prstGeom>
        </p:spPr>
        <p:txBody>
          <a:bodyPr lIns="0" tIns="0" rIns="0" bIns="0" rtlCol="0" anchor="t">
            <a:spAutoFit/>
          </a:bodyPr>
          <a:lstStyle/>
          <a:p>
            <a:pPr algn="ctr">
              <a:lnSpc>
                <a:spcPts val="4759"/>
              </a:lnSpc>
            </a:pPr>
            <a:r>
              <a:rPr lang="en-US" sz="3399" b="1">
                <a:solidFill>
                  <a:srgbClr val="4BD1FB"/>
                </a:solidFill>
                <a:latin typeface="Canva Sans Bold"/>
                <a:ea typeface="Canva Sans Bold"/>
                <a:cs typeface="Canva Sans Bold"/>
                <a:sym typeface="Canva Sans Bold"/>
              </a:rPr>
              <a:t>Potential Irregularities</a:t>
            </a:r>
          </a:p>
        </p:txBody>
      </p:sp>
      <p:sp>
        <p:nvSpPr>
          <p:cNvPr id="5" name="TextBox 5"/>
          <p:cNvSpPr txBox="1"/>
          <p:nvPr/>
        </p:nvSpPr>
        <p:spPr>
          <a:xfrm>
            <a:off x="727600" y="5388126"/>
            <a:ext cx="8566782" cy="2234057"/>
          </a:xfrm>
          <a:prstGeom prst="rect">
            <a:avLst/>
          </a:prstGeom>
        </p:spPr>
        <p:txBody>
          <a:bodyPr lIns="0" tIns="0" rIns="0" bIns="0" rtlCol="0" anchor="t">
            <a:spAutoFit/>
          </a:bodyPr>
          <a:lstStyle/>
          <a:p>
            <a:pPr marL="684404" lvl="1" indent="-342202" algn="l">
              <a:lnSpc>
                <a:spcPts val="4438"/>
              </a:lnSpc>
              <a:buFont typeface="Arial"/>
              <a:buChar char="•"/>
            </a:pPr>
            <a:r>
              <a:rPr lang="en-US" sz="3170">
                <a:solidFill>
                  <a:srgbClr val="FFFFFF"/>
                </a:solidFill>
                <a:latin typeface="Canva Sans"/>
                <a:ea typeface="Canva Sans"/>
                <a:cs typeface="Canva Sans"/>
                <a:sym typeface="Canva Sans"/>
              </a:rPr>
              <a:t>The column screen_list contains lists stored as strings, which require parsing if individual screen interactions are to be analyzed</a:t>
            </a:r>
          </a:p>
        </p:txBody>
      </p:sp>
      <p:sp>
        <p:nvSpPr>
          <p:cNvPr id="6" name="TextBox 6"/>
          <p:cNvSpPr txBox="1"/>
          <p:nvPr/>
        </p:nvSpPr>
        <p:spPr>
          <a:xfrm>
            <a:off x="727600" y="2496377"/>
            <a:ext cx="10833596" cy="1641356"/>
          </a:xfrm>
          <a:prstGeom prst="rect">
            <a:avLst/>
          </a:prstGeom>
        </p:spPr>
        <p:txBody>
          <a:bodyPr lIns="0" tIns="0" rIns="0" bIns="0" rtlCol="0" anchor="t">
            <a:spAutoFit/>
          </a:bodyPr>
          <a:lstStyle/>
          <a:p>
            <a:pPr marL="690806" lvl="1" indent="-345403" algn="l">
              <a:lnSpc>
                <a:spcPts val="4415"/>
              </a:lnSpc>
              <a:buFont typeface="Arial"/>
              <a:buChar char="•"/>
            </a:pPr>
            <a:r>
              <a:rPr lang="en-US" sz="3199">
                <a:solidFill>
                  <a:srgbClr val="FFFFFF"/>
                </a:solidFill>
                <a:latin typeface="Canva Sans"/>
                <a:ea typeface="Canva Sans"/>
                <a:cs typeface="Canva Sans"/>
                <a:sym typeface="Canva Sans"/>
              </a:rPr>
              <a:t>There are columns appears to be in format, but it might be better represented as different format for analysis</a:t>
            </a:r>
          </a:p>
        </p:txBody>
      </p:sp>
      <p:sp>
        <p:nvSpPr>
          <p:cNvPr id="7" name="Freeform 7"/>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2"/>
            <a:stretch>
              <a:fillRect t="-137172"/>
            </a:stretch>
          </a:blipFill>
        </p:spPr>
        <p:txBody>
          <a:bodyPr/>
          <a:lstStyle/>
          <a:p>
            <a:endParaRPr lang="en-US"/>
          </a:p>
        </p:txBody>
      </p:sp>
      <p:grpSp>
        <p:nvGrpSpPr>
          <p:cNvPr id="8" name="Group 8"/>
          <p:cNvGrpSpPr/>
          <p:nvPr/>
        </p:nvGrpSpPr>
        <p:grpSpPr>
          <a:xfrm>
            <a:off x="12052760" y="0"/>
            <a:ext cx="6254290" cy="10287000"/>
            <a:chOff x="0" y="0"/>
            <a:chExt cx="3860673" cy="6350000"/>
          </a:xfrm>
        </p:grpSpPr>
        <p:sp>
          <p:nvSpPr>
            <p:cNvPr id="9" name="Freeform 9"/>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3"/>
              <a:stretch>
                <a:fillRect l="-73436" r="-73436"/>
              </a:stretch>
            </a:blipFill>
          </p:spPr>
          <p:txBody>
            <a:bodyPr/>
            <a:lstStyle/>
            <a:p>
              <a:endParaRPr lang="en-US"/>
            </a:p>
          </p:txBody>
        </p:sp>
      </p:grpSp>
      <p:sp>
        <p:nvSpPr>
          <p:cNvPr id="10" name="Freeform 10"/>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2"/>
            <a:stretch>
              <a:fillRect t="-137172"/>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7799106" y="4500916"/>
            <a:ext cx="8457192" cy="1000925"/>
          </a:xfrm>
          <a:prstGeom prst="rect">
            <a:avLst/>
          </a:prstGeom>
        </p:spPr>
        <p:txBody>
          <a:bodyPr lIns="0" tIns="0" rIns="0" bIns="0" rtlCol="0" anchor="t">
            <a:spAutoFit/>
          </a:bodyPr>
          <a:lstStyle/>
          <a:p>
            <a:pPr marL="0" lvl="0" indent="0" algn="ctr">
              <a:lnSpc>
                <a:spcPts val="7884"/>
              </a:lnSpc>
              <a:spcBef>
                <a:spcPct val="0"/>
              </a:spcBef>
            </a:pPr>
            <a:r>
              <a:rPr lang="en-US" sz="6570" b="1">
                <a:solidFill>
                  <a:srgbClr val="FFFFFF"/>
                </a:solidFill>
                <a:latin typeface="Now Bold"/>
                <a:ea typeface="Now Bold"/>
                <a:cs typeface="Now Bold"/>
                <a:sym typeface="Now Bold"/>
              </a:rPr>
              <a:t>OUR PROJECT KPIS</a:t>
            </a:r>
          </a:p>
        </p:txBody>
      </p:sp>
      <p:sp>
        <p:nvSpPr>
          <p:cNvPr id="3" name="TextBox 3"/>
          <p:cNvSpPr txBox="1"/>
          <p:nvPr/>
        </p:nvSpPr>
        <p:spPr>
          <a:xfrm>
            <a:off x="7973902" y="5943848"/>
            <a:ext cx="8619923" cy="1053294"/>
          </a:xfrm>
          <a:prstGeom prst="rect">
            <a:avLst/>
          </a:prstGeom>
        </p:spPr>
        <p:txBody>
          <a:bodyPr lIns="0" tIns="0" rIns="0" bIns="0" rtlCol="0" anchor="t">
            <a:spAutoFit/>
          </a:bodyPr>
          <a:lstStyle/>
          <a:p>
            <a:pPr algn="l">
              <a:lnSpc>
                <a:spcPts val="4265"/>
              </a:lnSpc>
            </a:pPr>
            <a:r>
              <a:rPr lang="en-US" sz="3090" spc="302">
                <a:solidFill>
                  <a:srgbClr val="F5FFF5"/>
                </a:solidFill>
                <a:latin typeface="DM Sans"/>
                <a:ea typeface="DM Sans"/>
                <a:cs typeface="DM Sans"/>
                <a:sym typeface="DM Sans"/>
              </a:rPr>
              <a:t>Based on data available, we will use following KPIs</a:t>
            </a:r>
          </a:p>
        </p:txBody>
      </p:sp>
      <p:grpSp>
        <p:nvGrpSpPr>
          <p:cNvPr id="4" name="Group 4"/>
          <p:cNvGrpSpPr/>
          <p:nvPr/>
        </p:nvGrpSpPr>
        <p:grpSpPr>
          <a:xfrm>
            <a:off x="-2187308" y="-390515"/>
            <a:ext cx="9290549" cy="11108393"/>
            <a:chOff x="0" y="0"/>
            <a:chExt cx="8603361" cy="10286746"/>
          </a:xfrm>
        </p:grpSpPr>
        <p:sp>
          <p:nvSpPr>
            <p:cNvPr id="5" name="Freeform 5"/>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t="-12765" b="-12765"/>
              </a:stretch>
            </a:blipFill>
          </p:spPr>
          <p:txBody>
            <a:bodyPr/>
            <a:lstStyle/>
            <a:p>
              <a:endParaRPr lang="en-US"/>
            </a:p>
          </p:txBody>
        </p:sp>
      </p:grpSp>
      <p:sp>
        <p:nvSpPr>
          <p:cNvPr id="6" name="Freeform 6"/>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descr="s"/>
          <p:cNvSpPr txBox="1"/>
          <p:nvPr/>
        </p:nvSpPr>
        <p:spPr>
          <a:xfrm>
            <a:off x="6283156" y="440055"/>
            <a:ext cx="9879016" cy="73152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PROJECT KPIS</a:t>
            </a:r>
          </a:p>
        </p:txBody>
      </p:sp>
      <p:sp>
        <p:nvSpPr>
          <p:cNvPr id="5" name="TextBox 5"/>
          <p:cNvSpPr txBox="1"/>
          <p:nvPr/>
        </p:nvSpPr>
        <p:spPr>
          <a:xfrm>
            <a:off x="6524412" y="1464726"/>
            <a:ext cx="9637760" cy="10807068"/>
          </a:xfrm>
          <a:prstGeom prst="rect">
            <a:avLst/>
          </a:prstGeom>
        </p:spPr>
        <p:txBody>
          <a:bodyPr lIns="0" tIns="0" rIns="0" bIns="0" rtlCol="0" anchor="t">
            <a:spAutoFit/>
          </a:bodyPr>
          <a:lstStyle/>
          <a:p>
            <a:pPr algn="just">
              <a:lnSpc>
                <a:spcPts val="5714"/>
              </a:lnSpc>
            </a:pPr>
            <a:r>
              <a:rPr lang="en-US" sz="3174" b="1">
                <a:solidFill>
                  <a:srgbClr val="4BD1FB"/>
                </a:solidFill>
                <a:latin typeface="DM Sans Bold"/>
                <a:ea typeface="DM Sans Bold"/>
                <a:cs typeface="DM Sans Bold"/>
                <a:sym typeface="DM Sans Bold"/>
              </a:rPr>
              <a:t>1. User Engagement</a:t>
            </a:r>
          </a:p>
          <a:p>
            <a:pPr algn="just">
              <a:lnSpc>
                <a:spcPts val="5714"/>
              </a:lnSpc>
            </a:pPr>
            <a:r>
              <a:rPr lang="en-US" sz="3174" b="1">
                <a:solidFill>
                  <a:srgbClr val="4BD1FB"/>
                </a:solidFill>
                <a:latin typeface="DM Sans Bold"/>
                <a:ea typeface="DM Sans Bold"/>
                <a:cs typeface="DM Sans Bold"/>
                <a:sym typeface="DM Sans Bold"/>
              </a:rPr>
              <a:t>a. Time-based Analysis</a:t>
            </a:r>
          </a:p>
          <a:p>
            <a:pPr marL="685474" lvl="1" indent="-342737" algn="just">
              <a:lnSpc>
                <a:spcPts val="5714"/>
              </a:lnSpc>
              <a:buFont typeface="Arial"/>
              <a:buChar char="•"/>
            </a:pPr>
            <a:r>
              <a:rPr lang="en-US" sz="3174" b="1">
                <a:solidFill>
                  <a:srgbClr val="4BD1FB"/>
                </a:solidFill>
                <a:latin typeface="DM Sans Bold"/>
                <a:ea typeface="DM Sans Bold"/>
                <a:cs typeface="DM Sans Bold"/>
                <a:sym typeface="DM Sans Bold"/>
              </a:rPr>
              <a:t>Peak Activity Times:</a:t>
            </a:r>
          </a:p>
          <a:p>
            <a:pPr marL="1370948" lvl="2" indent="-456983" algn="just">
              <a:lnSpc>
                <a:spcPts val="5714"/>
              </a:lnSpc>
              <a:buFont typeface="Arial"/>
              <a:buChar char="⚬"/>
            </a:pPr>
            <a:r>
              <a:rPr lang="en-US" sz="3174" b="1">
                <a:solidFill>
                  <a:srgbClr val="F5FFF5"/>
                </a:solidFill>
                <a:latin typeface="DM Sans Bold"/>
                <a:ea typeface="DM Sans Bold"/>
                <a:cs typeface="DM Sans Bold"/>
                <a:sym typeface="DM Sans Bold"/>
              </a:rPr>
              <a:t>Day of the Week</a:t>
            </a:r>
          </a:p>
          <a:p>
            <a:pPr marL="1370948" lvl="2" indent="-456983" algn="just">
              <a:lnSpc>
                <a:spcPts val="5714"/>
              </a:lnSpc>
              <a:buFont typeface="Arial"/>
              <a:buChar char="⚬"/>
            </a:pPr>
            <a:r>
              <a:rPr lang="en-US" sz="3174" b="1">
                <a:solidFill>
                  <a:srgbClr val="F5FFF5"/>
                </a:solidFill>
                <a:latin typeface="DM Sans Bold"/>
                <a:ea typeface="DM Sans Bold"/>
                <a:cs typeface="DM Sans Bold"/>
                <a:sym typeface="DM Sans Bold"/>
              </a:rPr>
              <a:t>Hour of the Day</a:t>
            </a:r>
          </a:p>
          <a:p>
            <a:pPr marL="685474" lvl="1" indent="-342737" algn="just">
              <a:lnSpc>
                <a:spcPts val="5714"/>
              </a:lnSpc>
              <a:buFont typeface="Arial"/>
              <a:buChar char="•"/>
            </a:pPr>
            <a:r>
              <a:rPr lang="en-US" sz="3174" b="1">
                <a:solidFill>
                  <a:srgbClr val="4BD1FB"/>
                </a:solidFill>
                <a:latin typeface="DM Sans Bold"/>
                <a:ea typeface="DM Sans Bold"/>
                <a:cs typeface="DM Sans Bold"/>
                <a:sym typeface="DM Sans Bold"/>
              </a:rPr>
              <a:t>Session Details:</a:t>
            </a:r>
          </a:p>
          <a:p>
            <a:pPr marL="1370948" lvl="2" indent="-456983" algn="just">
              <a:lnSpc>
                <a:spcPts val="5714"/>
              </a:lnSpc>
              <a:buFont typeface="Arial"/>
              <a:buChar char="⚬"/>
            </a:pPr>
            <a:r>
              <a:rPr lang="en-US" sz="3174" b="1">
                <a:solidFill>
                  <a:srgbClr val="FFFBFB"/>
                </a:solidFill>
                <a:latin typeface="DM Sans Bold"/>
                <a:ea typeface="DM Sans Bold"/>
                <a:cs typeface="DM Sans Bold"/>
                <a:sym typeface="DM Sans Bold"/>
              </a:rPr>
              <a:t>Number of Screens Viewed </a:t>
            </a:r>
          </a:p>
          <a:p>
            <a:pPr marL="1370948" lvl="2" indent="-456983" algn="just">
              <a:lnSpc>
                <a:spcPts val="5714"/>
              </a:lnSpc>
              <a:buFont typeface="Arial"/>
              <a:buChar char="⚬"/>
            </a:pPr>
            <a:r>
              <a:rPr lang="en-US" sz="3174" b="1">
                <a:solidFill>
                  <a:srgbClr val="FFFBFB"/>
                </a:solidFill>
                <a:latin typeface="DM Sans Bold"/>
                <a:ea typeface="DM Sans Bold"/>
                <a:cs typeface="DM Sans Bold"/>
                <a:sym typeface="DM Sans Bold"/>
              </a:rPr>
              <a:t>Mini-Game Engagement ratio</a:t>
            </a:r>
          </a:p>
          <a:p>
            <a:pPr marL="685474" lvl="1" indent="-342737" algn="just">
              <a:lnSpc>
                <a:spcPts val="5714"/>
              </a:lnSpc>
              <a:buFont typeface="Arial"/>
              <a:buChar char="•"/>
            </a:pPr>
            <a:r>
              <a:rPr lang="en-US" sz="3174" b="1">
                <a:solidFill>
                  <a:srgbClr val="4BD1FB"/>
                </a:solidFill>
                <a:latin typeface="DM Sans Bold"/>
                <a:ea typeface="DM Sans Bold"/>
                <a:cs typeface="DM Sans Bold"/>
                <a:sym typeface="DM Sans Bold"/>
              </a:rPr>
              <a:t>Retention Rate:</a:t>
            </a:r>
          </a:p>
          <a:p>
            <a:pPr marL="1370948" lvl="2" indent="-456983" algn="just">
              <a:lnSpc>
                <a:spcPts val="5714"/>
              </a:lnSpc>
              <a:buFont typeface="Arial"/>
              <a:buChar char="⚬"/>
            </a:pPr>
            <a:r>
              <a:rPr lang="en-US" sz="3174" b="1">
                <a:solidFill>
                  <a:srgbClr val="FFFFFF"/>
                </a:solidFill>
                <a:latin typeface="DM Sans Bold"/>
                <a:ea typeface="DM Sans Bold"/>
                <a:cs typeface="DM Sans Bold"/>
                <a:sym typeface="DM Sans Bold"/>
              </a:rPr>
              <a:t>Percentage of users returning to the app after their first use </a:t>
            </a:r>
          </a:p>
          <a:p>
            <a:pPr algn="just">
              <a:lnSpc>
                <a:spcPts val="5714"/>
              </a:lnSpc>
            </a:pPr>
            <a:endParaRPr lang="en-US" sz="3174" b="1">
              <a:solidFill>
                <a:srgbClr val="FFFFFF"/>
              </a:solidFill>
              <a:latin typeface="DM Sans Bold"/>
              <a:ea typeface="DM Sans Bold"/>
              <a:cs typeface="DM Sans Bold"/>
              <a:sym typeface="DM Sans Bold"/>
            </a:endParaRPr>
          </a:p>
          <a:p>
            <a:pPr algn="just">
              <a:lnSpc>
                <a:spcPts val="5714"/>
              </a:lnSpc>
            </a:pPr>
            <a:endParaRPr lang="en-US" sz="3174" b="1">
              <a:solidFill>
                <a:srgbClr val="FFFFFF"/>
              </a:solidFill>
              <a:latin typeface="DM Sans Bold"/>
              <a:ea typeface="DM Sans Bold"/>
              <a:cs typeface="DM Sans Bold"/>
              <a:sym typeface="DM Sans Bold"/>
            </a:endParaRPr>
          </a:p>
          <a:p>
            <a:pPr algn="l">
              <a:lnSpc>
                <a:spcPts val="5714"/>
              </a:lnSpc>
            </a:pPr>
            <a:endParaRPr lang="en-US" sz="3174" b="1">
              <a:solidFill>
                <a:srgbClr val="FFFFFF"/>
              </a:solidFill>
              <a:latin typeface="DM Sans Bold"/>
              <a:ea typeface="DM Sans Bold"/>
              <a:cs typeface="DM Sans Bold"/>
              <a:sym typeface="DM Sans Bold"/>
            </a:endParaRPr>
          </a:p>
          <a:p>
            <a:pPr algn="l">
              <a:lnSpc>
                <a:spcPts val="5714"/>
              </a:lnSpc>
            </a:pPr>
            <a:endParaRPr lang="en-US" sz="3174" b="1">
              <a:solidFill>
                <a:srgbClr val="FFFFFF"/>
              </a:solidFill>
              <a:latin typeface="DM Sans Bold"/>
              <a:ea typeface="DM Sans Bold"/>
              <a:cs typeface="DM Sans Bold"/>
              <a:sym typeface="DM Sa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descr="s"/>
          <p:cNvSpPr txBox="1"/>
          <p:nvPr/>
        </p:nvSpPr>
        <p:spPr>
          <a:xfrm>
            <a:off x="6311985" y="411853"/>
            <a:ext cx="9879016" cy="73152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PROJECT KPIS</a:t>
            </a:r>
          </a:p>
        </p:txBody>
      </p:sp>
      <p:sp>
        <p:nvSpPr>
          <p:cNvPr id="5" name="TextBox 5"/>
          <p:cNvSpPr txBox="1"/>
          <p:nvPr/>
        </p:nvSpPr>
        <p:spPr>
          <a:xfrm>
            <a:off x="6473910" y="221353"/>
            <a:ext cx="10087188" cy="5463543"/>
          </a:xfrm>
          <a:prstGeom prst="rect">
            <a:avLst/>
          </a:prstGeom>
        </p:spPr>
        <p:txBody>
          <a:bodyPr lIns="0" tIns="0" rIns="0" bIns="0" rtlCol="0" anchor="t">
            <a:spAutoFit/>
          </a:bodyPr>
          <a:lstStyle/>
          <a:p>
            <a:pPr algn="l">
              <a:lnSpc>
                <a:spcPts val="5714"/>
              </a:lnSpc>
            </a:pPr>
            <a:endParaRPr/>
          </a:p>
          <a:p>
            <a:pPr algn="l">
              <a:lnSpc>
                <a:spcPts val="3554"/>
              </a:lnSpc>
            </a:pPr>
            <a:endParaRPr/>
          </a:p>
          <a:p>
            <a:pPr algn="l">
              <a:lnSpc>
                <a:spcPts val="5714"/>
              </a:lnSpc>
            </a:pPr>
            <a:r>
              <a:rPr lang="en-US" sz="3174" b="1">
                <a:solidFill>
                  <a:srgbClr val="4BD1FB"/>
                </a:solidFill>
                <a:latin typeface="DM Sans Bold"/>
                <a:ea typeface="DM Sans Bold"/>
                <a:cs typeface="DM Sans Bold"/>
                <a:sym typeface="DM Sans Bold"/>
              </a:rPr>
              <a:t>b. Screen Interaction</a:t>
            </a:r>
          </a:p>
          <a:p>
            <a:pPr marL="685474" lvl="1" indent="-342737" algn="l">
              <a:lnSpc>
                <a:spcPts val="5714"/>
              </a:lnSpc>
              <a:buFont typeface="Arial"/>
              <a:buChar char="•"/>
            </a:pPr>
            <a:r>
              <a:rPr lang="en-US" sz="3174" b="1">
                <a:solidFill>
                  <a:srgbClr val="FFFBFB"/>
                </a:solidFill>
                <a:latin typeface="DM Sans Bold"/>
                <a:ea typeface="DM Sans Bold"/>
                <a:cs typeface="DM Sans Bold"/>
                <a:sym typeface="DM Sans Bold"/>
              </a:rPr>
              <a:t>Screen List Analysis:</a:t>
            </a:r>
          </a:p>
          <a:p>
            <a:pPr marL="1370948" lvl="2" indent="-456983" algn="l">
              <a:lnSpc>
                <a:spcPts val="5714"/>
              </a:lnSpc>
              <a:buFont typeface="Arial"/>
              <a:buChar char="⚬"/>
            </a:pPr>
            <a:r>
              <a:rPr lang="en-US" sz="3174" b="1">
                <a:solidFill>
                  <a:srgbClr val="FFFBFB"/>
                </a:solidFill>
                <a:latin typeface="DM Sans Bold"/>
                <a:ea typeface="DM Sans Bold"/>
                <a:cs typeface="DM Sans Bold"/>
                <a:sym typeface="DM Sans Bold"/>
              </a:rPr>
              <a:t>Most Viewed Screens</a:t>
            </a:r>
          </a:p>
          <a:p>
            <a:pPr marL="1370948" lvl="2" indent="-456983" algn="l">
              <a:lnSpc>
                <a:spcPts val="5714"/>
              </a:lnSpc>
              <a:buFont typeface="Arial"/>
              <a:buChar char="⚬"/>
            </a:pPr>
            <a:r>
              <a:rPr lang="en-US" sz="3174" b="1">
                <a:solidFill>
                  <a:srgbClr val="FFFBFB"/>
                </a:solidFill>
                <a:latin typeface="DM Sans Bold"/>
                <a:ea typeface="DM Sans Bold"/>
                <a:cs typeface="DM Sans Bold"/>
                <a:sym typeface="DM Sans Bold"/>
              </a:rPr>
              <a:t>Correlation of Screen Views with Premium Feature Usage</a:t>
            </a:r>
          </a:p>
          <a:p>
            <a:pPr algn="l">
              <a:lnSpc>
                <a:spcPts val="5714"/>
              </a:lnSpc>
            </a:pPr>
            <a:endParaRPr lang="en-US" sz="3174" b="1">
              <a:solidFill>
                <a:srgbClr val="FFFBFB"/>
              </a:solidFill>
              <a:latin typeface="DM Sans Bold"/>
              <a:ea typeface="DM Sans Bold"/>
              <a:cs typeface="DM Sans Bold"/>
              <a:sym typeface="DM Sa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descr="s"/>
          <p:cNvSpPr txBox="1"/>
          <p:nvPr/>
        </p:nvSpPr>
        <p:spPr>
          <a:xfrm>
            <a:off x="6331035" y="382905"/>
            <a:ext cx="9879016" cy="73152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PROJECT KPIS</a:t>
            </a:r>
          </a:p>
        </p:txBody>
      </p:sp>
      <p:sp>
        <p:nvSpPr>
          <p:cNvPr id="5" name="TextBox 5"/>
          <p:cNvSpPr txBox="1"/>
          <p:nvPr/>
        </p:nvSpPr>
        <p:spPr>
          <a:xfrm>
            <a:off x="6653153" y="1300850"/>
            <a:ext cx="10087188" cy="7360923"/>
          </a:xfrm>
          <a:prstGeom prst="rect">
            <a:avLst/>
          </a:prstGeom>
        </p:spPr>
        <p:txBody>
          <a:bodyPr lIns="0" tIns="0" rIns="0" bIns="0" rtlCol="0" anchor="t">
            <a:spAutoFit/>
          </a:bodyPr>
          <a:lstStyle/>
          <a:p>
            <a:pPr algn="l">
              <a:lnSpc>
                <a:spcPts val="5894"/>
              </a:lnSpc>
            </a:pPr>
            <a:r>
              <a:rPr lang="en-US" sz="3274" b="1">
                <a:solidFill>
                  <a:srgbClr val="4BD1FB"/>
                </a:solidFill>
                <a:latin typeface="DM Sans Bold"/>
                <a:ea typeface="DM Sans Bold"/>
                <a:cs typeface="DM Sans Bold"/>
                <a:sym typeface="DM Sans Bold"/>
              </a:rPr>
              <a:t>2. User Demographics</a:t>
            </a:r>
          </a:p>
          <a:p>
            <a:pPr algn="l">
              <a:lnSpc>
                <a:spcPts val="5894"/>
              </a:lnSpc>
            </a:pPr>
            <a:r>
              <a:rPr lang="en-US" sz="3274" b="1">
                <a:solidFill>
                  <a:srgbClr val="4BD1FB"/>
                </a:solidFill>
                <a:latin typeface="DM Sans Bold"/>
                <a:ea typeface="DM Sans Bold"/>
                <a:cs typeface="DM Sans Bold"/>
                <a:sym typeface="DM Sans Bold"/>
              </a:rPr>
              <a:t>Age Analysis</a:t>
            </a:r>
          </a:p>
          <a:p>
            <a:pPr marL="707065" lvl="1" indent="-353532" algn="l">
              <a:lnSpc>
                <a:spcPts val="5894"/>
              </a:lnSpc>
              <a:buFont typeface="Arial"/>
              <a:buChar char="•"/>
            </a:pPr>
            <a:r>
              <a:rPr lang="en-US" sz="3274" b="1">
                <a:solidFill>
                  <a:srgbClr val="4BD1FB"/>
                </a:solidFill>
                <a:latin typeface="DM Sans Bold"/>
                <a:ea typeface="DM Sans Bold"/>
                <a:cs typeface="DM Sans Bold"/>
                <a:sym typeface="DM Sans Bold"/>
              </a:rPr>
              <a:t>Age Group Trends:</a:t>
            </a:r>
          </a:p>
          <a:p>
            <a:pPr marL="1414130" lvl="2" indent="-471377" algn="l">
              <a:lnSpc>
                <a:spcPts val="5894"/>
              </a:lnSpc>
              <a:buFont typeface="Arial"/>
              <a:buChar char="⚬"/>
            </a:pPr>
            <a:r>
              <a:rPr lang="en-US" sz="3274" b="1">
                <a:solidFill>
                  <a:srgbClr val="FFFFFF"/>
                </a:solidFill>
                <a:latin typeface="DM Sans Bold"/>
                <a:ea typeface="DM Sans Bold"/>
                <a:cs typeface="DM Sans Bold"/>
                <a:sym typeface="DM Sans Bold"/>
              </a:rPr>
              <a:t>Enrollment Rates by Age</a:t>
            </a:r>
          </a:p>
          <a:p>
            <a:pPr marL="1414130" lvl="2" indent="-471377" algn="l">
              <a:lnSpc>
                <a:spcPts val="5894"/>
              </a:lnSpc>
              <a:buFont typeface="Arial"/>
              <a:buChar char="⚬"/>
            </a:pPr>
            <a:r>
              <a:rPr lang="en-US" sz="3274" b="1">
                <a:solidFill>
                  <a:srgbClr val="FFFFFF"/>
                </a:solidFill>
                <a:latin typeface="DM Sans Bold"/>
                <a:ea typeface="DM Sans Bold"/>
                <a:cs typeface="DM Sans Bold"/>
                <a:sym typeface="DM Sans Bold"/>
              </a:rPr>
              <a:t>Feature Usage (minigame, used premium feature) by Age</a:t>
            </a:r>
          </a:p>
          <a:p>
            <a:pPr marL="707065" lvl="1" indent="-353532" algn="l">
              <a:lnSpc>
                <a:spcPts val="5894"/>
              </a:lnSpc>
              <a:buFont typeface="Arial"/>
              <a:buChar char="•"/>
            </a:pPr>
            <a:r>
              <a:rPr lang="en-US" sz="3274" b="1">
                <a:solidFill>
                  <a:srgbClr val="4BD1FB"/>
                </a:solidFill>
                <a:latin typeface="DM Sans Bold"/>
                <a:ea typeface="DM Sans Bold"/>
                <a:cs typeface="DM Sans Bold"/>
                <a:sym typeface="DM Sans Bold"/>
              </a:rPr>
              <a:t>Behavioral Insights:</a:t>
            </a:r>
          </a:p>
          <a:p>
            <a:pPr marL="1414130" lvl="2" indent="-471377" algn="l">
              <a:lnSpc>
                <a:spcPts val="5894"/>
              </a:lnSpc>
              <a:buFont typeface="Arial"/>
              <a:buChar char="⚬"/>
            </a:pPr>
            <a:r>
              <a:rPr lang="en-US" sz="3274" b="1">
                <a:solidFill>
                  <a:srgbClr val="FFFFFF"/>
                </a:solidFill>
                <a:latin typeface="DM Sans Bold"/>
                <a:ea typeface="DM Sans Bold"/>
                <a:cs typeface="DM Sans Bold"/>
                <a:sym typeface="DM Sans Bold"/>
              </a:rPr>
              <a:t>Screens Viewed by Age Group</a:t>
            </a:r>
          </a:p>
          <a:p>
            <a:pPr marL="1414130" lvl="2" indent="-471377" algn="l">
              <a:lnSpc>
                <a:spcPts val="5894"/>
              </a:lnSpc>
              <a:buFont typeface="Arial"/>
              <a:buChar char="⚬"/>
            </a:pPr>
            <a:r>
              <a:rPr lang="en-US" sz="3274" b="1">
                <a:solidFill>
                  <a:srgbClr val="FFFFFF"/>
                </a:solidFill>
                <a:latin typeface="DM Sans Bold"/>
                <a:ea typeface="DM Sans Bold"/>
                <a:cs typeface="DM Sans Bold"/>
                <a:sym typeface="DM Sans Bold"/>
              </a:rPr>
              <a:t>Likelihood of Liking the App by Age</a:t>
            </a:r>
          </a:p>
          <a:p>
            <a:pPr algn="l">
              <a:lnSpc>
                <a:spcPts val="5894"/>
              </a:lnSpc>
            </a:pPr>
            <a:endParaRPr lang="en-US" sz="3274" b="1">
              <a:solidFill>
                <a:srgbClr val="FFFFFF"/>
              </a:solidFill>
              <a:latin typeface="DM Sans Bold"/>
              <a:ea typeface="DM Sans Bold"/>
              <a:cs typeface="DM Sans Bold"/>
              <a:sym typeface="DM Sans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descr="s"/>
          <p:cNvSpPr txBox="1"/>
          <p:nvPr/>
        </p:nvSpPr>
        <p:spPr>
          <a:xfrm>
            <a:off x="6276859" y="297180"/>
            <a:ext cx="9879016" cy="73152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PROJECT KPIS</a:t>
            </a:r>
          </a:p>
        </p:txBody>
      </p:sp>
      <p:sp>
        <p:nvSpPr>
          <p:cNvPr id="5" name="TextBox 5"/>
          <p:cNvSpPr txBox="1"/>
          <p:nvPr/>
        </p:nvSpPr>
        <p:spPr>
          <a:xfrm>
            <a:off x="6599946" y="1249140"/>
            <a:ext cx="10087188" cy="8985888"/>
          </a:xfrm>
          <a:prstGeom prst="rect">
            <a:avLst/>
          </a:prstGeom>
        </p:spPr>
        <p:txBody>
          <a:bodyPr lIns="0" tIns="0" rIns="0" bIns="0" rtlCol="0" anchor="t">
            <a:spAutoFit/>
          </a:bodyPr>
          <a:lstStyle/>
          <a:p>
            <a:pPr algn="l">
              <a:lnSpc>
                <a:spcPts val="5534"/>
              </a:lnSpc>
            </a:pPr>
            <a:r>
              <a:rPr lang="en-US" sz="3074" b="1">
                <a:solidFill>
                  <a:srgbClr val="4BD1FB"/>
                </a:solidFill>
                <a:latin typeface="DM Sans Bold"/>
                <a:ea typeface="DM Sans Bold"/>
                <a:cs typeface="DM Sans Bold"/>
                <a:sym typeface="DM Sans Bold"/>
              </a:rPr>
              <a:t>3. Feature and Content Usage</a:t>
            </a:r>
          </a:p>
          <a:p>
            <a:pPr algn="l">
              <a:lnSpc>
                <a:spcPts val="5534"/>
              </a:lnSpc>
            </a:pPr>
            <a:r>
              <a:rPr lang="en-US" sz="3074" b="1">
                <a:solidFill>
                  <a:srgbClr val="4BD1FB"/>
                </a:solidFill>
                <a:latin typeface="DM Sans Bold"/>
                <a:ea typeface="DM Sans Bold"/>
                <a:cs typeface="DM Sans Bold"/>
                <a:sym typeface="DM Sans Bold"/>
              </a:rPr>
              <a:t>a. Premium Features</a:t>
            </a:r>
          </a:p>
          <a:p>
            <a:pPr marL="663884" lvl="1" indent="-331942" algn="l">
              <a:lnSpc>
                <a:spcPts val="5534"/>
              </a:lnSpc>
              <a:buFont typeface="Arial"/>
              <a:buChar char="•"/>
            </a:pPr>
            <a:r>
              <a:rPr lang="en-US" sz="3074" b="1">
                <a:solidFill>
                  <a:srgbClr val="4BD1FB"/>
                </a:solidFill>
                <a:latin typeface="DM Sans Bold"/>
                <a:ea typeface="DM Sans Bold"/>
                <a:cs typeface="DM Sans Bold"/>
                <a:sym typeface="DM Sans Bold"/>
              </a:rPr>
              <a:t>Usage Metrics:</a:t>
            </a:r>
          </a:p>
          <a:p>
            <a:pPr marL="1327769" lvl="2" indent="-442590" algn="l">
              <a:lnSpc>
                <a:spcPts val="5534"/>
              </a:lnSpc>
              <a:buFont typeface="Arial"/>
              <a:buChar char="⚬"/>
            </a:pPr>
            <a:r>
              <a:rPr lang="en-US" sz="3074" b="1">
                <a:solidFill>
                  <a:srgbClr val="FFFFFF"/>
                </a:solidFill>
                <a:latin typeface="DM Sans Bold"/>
                <a:ea typeface="DM Sans Bold"/>
                <a:cs typeface="DM Sans Bold"/>
                <a:sym typeface="DM Sans Bold"/>
              </a:rPr>
              <a:t>Percentage of Users Utilizing Premium Features </a:t>
            </a:r>
          </a:p>
          <a:p>
            <a:pPr marL="1327769" lvl="2" indent="-442590" algn="l">
              <a:lnSpc>
                <a:spcPts val="5534"/>
              </a:lnSpc>
              <a:buFont typeface="Arial"/>
              <a:buChar char="⚬"/>
            </a:pPr>
            <a:r>
              <a:rPr lang="en-US" sz="3074" b="1">
                <a:solidFill>
                  <a:srgbClr val="FFFFFF"/>
                </a:solidFill>
                <a:latin typeface="DM Sans Bold"/>
                <a:ea typeface="DM Sans Bold"/>
                <a:cs typeface="DM Sans Bold"/>
                <a:sym typeface="DM Sans Bold"/>
              </a:rPr>
              <a:t>Impact of Premium Features on Satisfaction</a:t>
            </a:r>
          </a:p>
          <a:p>
            <a:pPr marL="1327769" lvl="2" indent="-442590" algn="l">
              <a:lnSpc>
                <a:spcPts val="5534"/>
              </a:lnSpc>
              <a:buFont typeface="Arial"/>
              <a:buChar char="⚬"/>
            </a:pPr>
            <a:r>
              <a:rPr lang="en-US" sz="3074" b="1">
                <a:solidFill>
                  <a:srgbClr val="FFFFFF"/>
                </a:solidFill>
                <a:latin typeface="DM Sans Bold"/>
                <a:ea typeface="DM Sans Bold"/>
                <a:cs typeface="DM Sans Bold"/>
                <a:sym typeface="DM Sans Bold"/>
              </a:rPr>
              <a:t>Premium Feature Usage Rate: Percentage of users who utilize premium features compared to total users.</a:t>
            </a:r>
          </a:p>
          <a:p>
            <a:pPr marL="1327769" lvl="2" indent="-442590" algn="l">
              <a:lnSpc>
                <a:spcPts val="5534"/>
              </a:lnSpc>
              <a:buFont typeface="Arial"/>
              <a:buChar char="⚬"/>
            </a:pPr>
            <a:r>
              <a:rPr lang="en-US" sz="3074" b="1">
                <a:solidFill>
                  <a:srgbClr val="FFFFFF"/>
                </a:solidFill>
                <a:latin typeface="DM Sans Bold"/>
                <a:ea typeface="DM Sans Bold"/>
                <a:cs typeface="DM Sans Bold"/>
                <a:sym typeface="DM Sans Bold"/>
              </a:rPr>
              <a:t>Premium Users’ Engagement: Average screens or mini-games played by premium feature users vs. non-premium. </a:t>
            </a:r>
          </a:p>
          <a:p>
            <a:pPr algn="l">
              <a:lnSpc>
                <a:spcPts val="5534"/>
              </a:lnSpc>
            </a:pPr>
            <a:endParaRPr lang="en-US" sz="3074" b="1">
              <a:solidFill>
                <a:srgbClr val="FFFFFF"/>
              </a:solidFill>
              <a:latin typeface="DM Sans Bold"/>
              <a:ea typeface="DM Sans Bold"/>
              <a:cs typeface="DM Sans Bold"/>
              <a:sym typeface="DM Sans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descr="s"/>
          <p:cNvSpPr txBox="1"/>
          <p:nvPr/>
        </p:nvSpPr>
        <p:spPr>
          <a:xfrm>
            <a:off x="6414777" y="435025"/>
            <a:ext cx="9879016" cy="73152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PROJECT KPIS</a:t>
            </a:r>
          </a:p>
        </p:txBody>
      </p:sp>
      <p:sp>
        <p:nvSpPr>
          <p:cNvPr id="5" name="TextBox 5"/>
          <p:cNvSpPr txBox="1"/>
          <p:nvPr/>
        </p:nvSpPr>
        <p:spPr>
          <a:xfrm>
            <a:off x="6634124" y="648385"/>
            <a:ext cx="10087188" cy="4118613"/>
          </a:xfrm>
          <a:prstGeom prst="rect">
            <a:avLst/>
          </a:prstGeom>
        </p:spPr>
        <p:txBody>
          <a:bodyPr lIns="0" tIns="0" rIns="0" bIns="0" rtlCol="0" anchor="t">
            <a:spAutoFit/>
          </a:bodyPr>
          <a:lstStyle/>
          <a:p>
            <a:pPr algn="l">
              <a:lnSpc>
                <a:spcPts val="5534"/>
              </a:lnSpc>
            </a:pPr>
            <a:endParaRPr/>
          </a:p>
          <a:p>
            <a:pPr algn="l">
              <a:lnSpc>
                <a:spcPts val="5534"/>
              </a:lnSpc>
            </a:pPr>
            <a:r>
              <a:rPr lang="en-US" sz="3074" b="1">
                <a:solidFill>
                  <a:srgbClr val="4BD1FB"/>
                </a:solidFill>
                <a:latin typeface="DM Sans Bold"/>
                <a:ea typeface="DM Sans Bold"/>
                <a:cs typeface="DM Sans Bold"/>
                <a:sym typeface="DM Sans Bold"/>
              </a:rPr>
              <a:t>b. Mini-Game Interaction</a:t>
            </a:r>
          </a:p>
          <a:p>
            <a:pPr marL="663884" lvl="1" indent="-331942" algn="l">
              <a:lnSpc>
                <a:spcPts val="5534"/>
              </a:lnSpc>
              <a:buFont typeface="Arial"/>
              <a:buChar char="•"/>
            </a:pPr>
            <a:r>
              <a:rPr lang="en-US" sz="3074" b="1">
                <a:solidFill>
                  <a:srgbClr val="4BD1FB"/>
                </a:solidFill>
                <a:latin typeface="DM Sans Bold"/>
                <a:ea typeface="DM Sans Bold"/>
                <a:cs typeface="DM Sans Bold"/>
                <a:sym typeface="DM Sans Bold"/>
              </a:rPr>
              <a:t>Engagement Insights:</a:t>
            </a:r>
          </a:p>
          <a:p>
            <a:pPr marL="1327769" lvl="2" indent="-442590" algn="l">
              <a:lnSpc>
                <a:spcPts val="5534"/>
              </a:lnSpc>
              <a:buFont typeface="Arial"/>
              <a:buChar char="⚬"/>
            </a:pPr>
            <a:r>
              <a:rPr lang="en-US" sz="3074" b="1">
                <a:solidFill>
                  <a:srgbClr val="FFFFFF"/>
                </a:solidFill>
                <a:latin typeface="DM Sans Bold"/>
                <a:ea typeface="DM Sans Bold"/>
                <a:cs typeface="DM Sans Bold"/>
                <a:sym typeface="DM Sans Bold"/>
              </a:rPr>
              <a:t>Effect of Mini-Games on Enrollment and Satisfaction </a:t>
            </a:r>
          </a:p>
          <a:p>
            <a:pPr algn="l">
              <a:lnSpc>
                <a:spcPts val="5534"/>
              </a:lnSpc>
            </a:pPr>
            <a:endParaRPr lang="en-US" sz="3074" b="1">
              <a:solidFill>
                <a:srgbClr val="FFFFFF"/>
              </a:solidFill>
              <a:latin typeface="DM Sans Bold"/>
              <a:ea typeface="DM Sans Bold"/>
              <a:cs typeface="DM Sans Bold"/>
              <a:sym typeface="DM Sans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descr="s"/>
          <p:cNvSpPr txBox="1"/>
          <p:nvPr/>
        </p:nvSpPr>
        <p:spPr>
          <a:xfrm>
            <a:off x="6357627" y="491490"/>
            <a:ext cx="9879016" cy="73152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PROJECT KPIS</a:t>
            </a:r>
          </a:p>
        </p:txBody>
      </p:sp>
      <p:sp>
        <p:nvSpPr>
          <p:cNvPr id="5" name="TextBox 5"/>
          <p:cNvSpPr txBox="1"/>
          <p:nvPr/>
        </p:nvSpPr>
        <p:spPr>
          <a:xfrm>
            <a:off x="6652586" y="1416237"/>
            <a:ext cx="10087188" cy="5132073"/>
          </a:xfrm>
          <a:prstGeom prst="rect">
            <a:avLst/>
          </a:prstGeom>
        </p:spPr>
        <p:txBody>
          <a:bodyPr lIns="0" tIns="0" rIns="0" bIns="0" rtlCol="0" anchor="t">
            <a:spAutoFit/>
          </a:bodyPr>
          <a:lstStyle/>
          <a:p>
            <a:pPr algn="l">
              <a:lnSpc>
                <a:spcPts val="5894"/>
              </a:lnSpc>
            </a:pPr>
            <a:r>
              <a:rPr lang="en-US" sz="3274" b="1">
                <a:solidFill>
                  <a:srgbClr val="4BD1FB"/>
                </a:solidFill>
                <a:latin typeface="DM Sans Bold"/>
                <a:ea typeface="DM Sans Bold"/>
                <a:cs typeface="DM Sans Bold"/>
                <a:sym typeface="DM Sans Bold"/>
              </a:rPr>
              <a:t>4. User Onboarding</a:t>
            </a:r>
          </a:p>
          <a:p>
            <a:pPr algn="l">
              <a:lnSpc>
                <a:spcPts val="5894"/>
              </a:lnSpc>
            </a:pPr>
            <a:r>
              <a:rPr lang="en-US" sz="3274" b="1">
                <a:solidFill>
                  <a:srgbClr val="4BD1FB"/>
                </a:solidFill>
                <a:latin typeface="DM Sans Bold"/>
                <a:ea typeface="DM Sans Bold"/>
                <a:cs typeface="DM Sans Bold"/>
                <a:sym typeface="DM Sans Bold"/>
              </a:rPr>
              <a:t>a. Conversion Funnel</a:t>
            </a:r>
          </a:p>
          <a:p>
            <a:pPr marL="707065" lvl="1" indent="-353532" algn="l">
              <a:lnSpc>
                <a:spcPts val="5894"/>
              </a:lnSpc>
              <a:buFont typeface="Arial"/>
              <a:buChar char="•"/>
            </a:pPr>
            <a:r>
              <a:rPr lang="en-US" sz="3274" b="1">
                <a:solidFill>
                  <a:srgbClr val="4BD1FB"/>
                </a:solidFill>
                <a:latin typeface="DM Sans Bold"/>
                <a:ea typeface="DM Sans Bold"/>
                <a:cs typeface="DM Sans Bold"/>
                <a:sym typeface="DM Sans Bold"/>
              </a:rPr>
              <a:t>Timing difference:</a:t>
            </a:r>
          </a:p>
          <a:p>
            <a:pPr marL="1414130" lvl="2" indent="-471377" algn="l">
              <a:lnSpc>
                <a:spcPts val="5894"/>
              </a:lnSpc>
              <a:buFont typeface="Arial"/>
              <a:buChar char="⚬"/>
            </a:pPr>
            <a:r>
              <a:rPr lang="en-US" sz="3274" b="1">
                <a:solidFill>
                  <a:srgbClr val="FFFFFF"/>
                </a:solidFill>
                <a:latin typeface="DM Sans Bold"/>
                <a:ea typeface="DM Sans Bold"/>
                <a:cs typeface="DM Sans Bold"/>
                <a:sym typeface="DM Sans Bold"/>
              </a:rPr>
              <a:t>First Open to Enrollment</a:t>
            </a:r>
          </a:p>
          <a:p>
            <a:pPr marL="707065" lvl="1" indent="-353532" algn="l">
              <a:lnSpc>
                <a:spcPts val="5894"/>
              </a:lnSpc>
              <a:buFont typeface="Arial"/>
              <a:buChar char="•"/>
            </a:pPr>
            <a:r>
              <a:rPr lang="en-US" sz="3274" b="1">
                <a:solidFill>
                  <a:srgbClr val="4BD1FB"/>
                </a:solidFill>
                <a:latin typeface="DM Sans Bold"/>
                <a:ea typeface="DM Sans Bold"/>
                <a:cs typeface="DM Sans Bold"/>
                <a:sym typeface="DM Sans Bold"/>
              </a:rPr>
              <a:t>Enrollment Timing:</a:t>
            </a:r>
          </a:p>
          <a:p>
            <a:pPr marL="1414130" lvl="2" indent="-471377" algn="l">
              <a:lnSpc>
                <a:spcPts val="5894"/>
              </a:lnSpc>
              <a:buFont typeface="Arial"/>
              <a:buChar char="⚬"/>
            </a:pPr>
            <a:r>
              <a:rPr lang="en-US" sz="3274" b="1">
                <a:solidFill>
                  <a:srgbClr val="FFFFFF"/>
                </a:solidFill>
                <a:latin typeface="DM Sans Bold"/>
                <a:ea typeface="DM Sans Bold"/>
                <a:cs typeface="DM Sans Bold"/>
                <a:sym typeface="DM Sans Bold"/>
              </a:rPr>
              <a:t>Distribution of Enrollment Dates</a:t>
            </a:r>
          </a:p>
          <a:p>
            <a:pPr algn="l">
              <a:lnSpc>
                <a:spcPts val="5894"/>
              </a:lnSpc>
            </a:pPr>
            <a:endParaRPr lang="en-US" sz="3274" b="1">
              <a:solidFill>
                <a:srgbClr val="FFFFFF"/>
              </a:solidFill>
              <a:latin typeface="DM Sans Bold"/>
              <a:ea typeface="DM Sans Bold"/>
              <a:cs typeface="DM Sans Bold"/>
              <a:sym typeface="DM Sans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713375"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descr="s"/>
          <p:cNvSpPr txBox="1"/>
          <p:nvPr/>
        </p:nvSpPr>
        <p:spPr>
          <a:xfrm>
            <a:off x="6434431" y="421378"/>
            <a:ext cx="9879016" cy="73152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PROJECT KPIS</a:t>
            </a:r>
          </a:p>
        </p:txBody>
      </p:sp>
      <p:sp>
        <p:nvSpPr>
          <p:cNvPr id="5" name="TextBox 5"/>
          <p:cNvSpPr txBox="1"/>
          <p:nvPr/>
        </p:nvSpPr>
        <p:spPr>
          <a:xfrm>
            <a:off x="6668122" y="1315427"/>
            <a:ext cx="10087188" cy="9589773"/>
          </a:xfrm>
          <a:prstGeom prst="rect">
            <a:avLst/>
          </a:prstGeom>
        </p:spPr>
        <p:txBody>
          <a:bodyPr lIns="0" tIns="0" rIns="0" bIns="0" rtlCol="0" anchor="t">
            <a:spAutoFit/>
          </a:bodyPr>
          <a:lstStyle/>
          <a:p>
            <a:pPr algn="l">
              <a:lnSpc>
                <a:spcPts val="5894"/>
              </a:lnSpc>
            </a:pPr>
            <a:r>
              <a:rPr lang="en-US" sz="3274" b="1">
                <a:solidFill>
                  <a:srgbClr val="4BD1FB"/>
                </a:solidFill>
                <a:latin typeface="DM Sans Bold"/>
                <a:ea typeface="DM Sans Bold"/>
                <a:cs typeface="DM Sans Bold"/>
                <a:sym typeface="DM Sans Bold"/>
              </a:rPr>
              <a:t>5. User Feedback and Satisfaction</a:t>
            </a:r>
          </a:p>
          <a:p>
            <a:pPr algn="l">
              <a:lnSpc>
                <a:spcPts val="5894"/>
              </a:lnSpc>
            </a:pPr>
            <a:r>
              <a:rPr lang="en-US" sz="3274" b="1">
                <a:solidFill>
                  <a:srgbClr val="4BD1FB"/>
                </a:solidFill>
                <a:latin typeface="DM Sans Bold"/>
                <a:ea typeface="DM Sans Bold"/>
                <a:cs typeface="DM Sans Bold"/>
                <a:sym typeface="DM Sans Bold"/>
              </a:rPr>
              <a:t>a. User Preferences</a:t>
            </a:r>
          </a:p>
          <a:p>
            <a:pPr marL="707065" lvl="1" indent="-353532" algn="l">
              <a:lnSpc>
                <a:spcPts val="5894"/>
              </a:lnSpc>
              <a:buFont typeface="Arial"/>
              <a:buChar char="•"/>
            </a:pPr>
            <a:r>
              <a:rPr lang="en-US" sz="3274" b="1">
                <a:solidFill>
                  <a:srgbClr val="4BD1FB"/>
                </a:solidFill>
                <a:latin typeface="DM Sans Bold"/>
                <a:ea typeface="DM Sans Bold"/>
                <a:cs typeface="DM Sans Bold"/>
                <a:sym typeface="DM Sans Bold"/>
              </a:rPr>
              <a:t>Liked Users:</a:t>
            </a:r>
          </a:p>
          <a:p>
            <a:pPr marL="1414130" lvl="2" indent="-471377" algn="l">
              <a:lnSpc>
                <a:spcPts val="5894"/>
              </a:lnSpc>
              <a:buFont typeface="Arial"/>
              <a:buChar char="⚬"/>
            </a:pPr>
            <a:r>
              <a:rPr lang="en-US" sz="3274" b="1">
                <a:solidFill>
                  <a:srgbClr val="FFFFFF"/>
                </a:solidFill>
                <a:latin typeface="DM Sans Bold"/>
                <a:ea typeface="DM Sans Bold"/>
                <a:cs typeface="DM Sans Bold"/>
                <a:sym typeface="DM Sans Bold"/>
              </a:rPr>
              <a:t>Correlation Between Features Used and Satisfaction</a:t>
            </a:r>
          </a:p>
          <a:p>
            <a:pPr marL="1414130" lvl="2" indent="-471377" algn="l">
              <a:lnSpc>
                <a:spcPts val="5894"/>
              </a:lnSpc>
              <a:buFont typeface="Arial"/>
              <a:buChar char="⚬"/>
            </a:pPr>
            <a:r>
              <a:rPr lang="en-US" sz="3274" b="1">
                <a:solidFill>
                  <a:srgbClr val="FFFFFF"/>
                </a:solidFill>
                <a:latin typeface="DM Sans Bold"/>
                <a:ea typeface="DM Sans Bold"/>
                <a:cs typeface="DM Sans Bold"/>
                <a:sym typeface="DM Sans Bold"/>
              </a:rPr>
              <a:t>Impact of most frequency screen on Users Who Liked the App</a:t>
            </a:r>
          </a:p>
          <a:p>
            <a:pPr algn="l">
              <a:lnSpc>
                <a:spcPts val="5894"/>
              </a:lnSpc>
            </a:pPr>
            <a:r>
              <a:rPr lang="en-US" sz="3274" b="1">
                <a:solidFill>
                  <a:srgbClr val="4BD1FB"/>
                </a:solidFill>
                <a:latin typeface="DM Sans Bold"/>
                <a:ea typeface="DM Sans Bold"/>
                <a:cs typeface="DM Sans Bold"/>
                <a:sym typeface="DM Sans Bold"/>
              </a:rPr>
              <a:t>b. Feature Success:</a:t>
            </a:r>
          </a:p>
          <a:p>
            <a:pPr marL="707065" lvl="1" indent="-353532" algn="l">
              <a:lnSpc>
                <a:spcPts val="5894"/>
              </a:lnSpc>
              <a:buFont typeface="Arial"/>
              <a:buChar char="•"/>
            </a:pPr>
            <a:r>
              <a:rPr lang="en-US" sz="3274" b="1">
                <a:solidFill>
                  <a:srgbClr val="4BD1FB"/>
                </a:solidFill>
                <a:latin typeface="DM Sans Bold"/>
                <a:ea typeface="DM Sans Bold"/>
                <a:cs typeface="DM Sans Bold"/>
                <a:sym typeface="DM Sans Bold"/>
              </a:rPr>
              <a:t>Liked Rate by Feature:</a:t>
            </a:r>
          </a:p>
          <a:p>
            <a:pPr marL="1414130" lvl="2" indent="-471377" algn="l">
              <a:lnSpc>
                <a:spcPts val="5894"/>
              </a:lnSpc>
              <a:buFont typeface="Arial"/>
              <a:buChar char="⚬"/>
            </a:pPr>
            <a:r>
              <a:rPr lang="en-US" sz="3274" b="1">
                <a:solidFill>
                  <a:srgbClr val="FFFFFF"/>
                </a:solidFill>
                <a:latin typeface="DM Sans Bold"/>
                <a:ea typeface="DM Sans Bold"/>
                <a:cs typeface="DM Sans Bold"/>
                <a:sym typeface="DM Sans Bold"/>
              </a:rPr>
              <a:t>How Premium Features and Mini-Games Influence Likability</a:t>
            </a:r>
          </a:p>
          <a:p>
            <a:pPr algn="l">
              <a:lnSpc>
                <a:spcPts val="5894"/>
              </a:lnSpc>
            </a:pPr>
            <a:endParaRPr lang="en-US" sz="3274" b="1">
              <a:solidFill>
                <a:srgbClr val="FFFFFF"/>
              </a:solidFill>
              <a:latin typeface="DM Sans Bold"/>
              <a:ea typeface="DM Sans Bold"/>
              <a:cs typeface="DM Sans Bold"/>
              <a:sym typeface="DM Sans Bold"/>
            </a:endParaRPr>
          </a:p>
          <a:p>
            <a:pPr algn="l">
              <a:lnSpc>
                <a:spcPts val="5894"/>
              </a:lnSpc>
            </a:pPr>
            <a:endParaRPr lang="en-US" sz="3274" b="1">
              <a:solidFill>
                <a:srgbClr val="FFFFFF"/>
              </a:solidFill>
              <a:latin typeface="DM Sans Bold"/>
              <a:ea typeface="DM Sans Bold"/>
              <a:cs typeface="DM Sans Bold"/>
              <a:sym typeface="DM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2039596" y="3084143"/>
            <a:ext cx="2613061" cy="2273181"/>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4"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2186893" y="4513868"/>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4897493" y="3084143"/>
            <a:ext cx="2613061" cy="2273181"/>
            <a:chOff x="0" y="0"/>
            <a:chExt cx="991873" cy="862860"/>
          </a:xfrm>
        </p:grpSpPr>
        <p:sp>
          <p:nvSpPr>
            <p:cNvPr id="7" name="Freeform 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8" name="TextBox 8"/>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flipV="1">
            <a:off x="5044790" y="4494818"/>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0" name="Group 10"/>
          <p:cNvGrpSpPr/>
          <p:nvPr/>
        </p:nvGrpSpPr>
        <p:grpSpPr>
          <a:xfrm>
            <a:off x="2039596" y="5870734"/>
            <a:ext cx="2613061" cy="2252658"/>
            <a:chOff x="0" y="0"/>
            <a:chExt cx="991873" cy="855070"/>
          </a:xfrm>
        </p:grpSpPr>
        <p:sp>
          <p:nvSpPr>
            <p:cNvPr id="11" name="Freeform 11"/>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12" name="TextBox 12"/>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3" name="AutoShape 13"/>
          <p:cNvSpPr/>
          <p:nvPr/>
        </p:nvSpPr>
        <p:spPr>
          <a:xfrm flipV="1">
            <a:off x="2186893" y="7300614"/>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4" name="Group 14"/>
          <p:cNvGrpSpPr/>
          <p:nvPr/>
        </p:nvGrpSpPr>
        <p:grpSpPr>
          <a:xfrm>
            <a:off x="4897493" y="5870734"/>
            <a:ext cx="2613061" cy="2252658"/>
            <a:chOff x="0" y="0"/>
            <a:chExt cx="991873" cy="855070"/>
          </a:xfrm>
        </p:grpSpPr>
        <p:sp>
          <p:nvSpPr>
            <p:cNvPr id="15" name="Freeform 15"/>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16" name="TextBox 16"/>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7" name="AutoShape 17"/>
          <p:cNvSpPr/>
          <p:nvPr/>
        </p:nvSpPr>
        <p:spPr>
          <a:xfrm flipV="1">
            <a:off x="5044790" y="7319664"/>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8" name="Group 18"/>
          <p:cNvGrpSpPr/>
          <p:nvPr/>
        </p:nvGrpSpPr>
        <p:grpSpPr>
          <a:xfrm>
            <a:off x="10791250" y="1509629"/>
            <a:ext cx="6992751" cy="8074770"/>
            <a:chOff x="0" y="0"/>
            <a:chExt cx="5499100" cy="6350000"/>
          </a:xfrm>
        </p:grpSpPr>
        <p:sp>
          <p:nvSpPr>
            <p:cNvPr id="19" name="Freeform 1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txBody>
            <a:bodyPr/>
            <a:lstStyle/>
            <a:p>
              <a:endParaRPr lang="en-US"/>
            </a:p>
          </p:txBody>
        </p:sp>
      </p:grpSp>
      <p:grpSp>
        <p:nvGrpSpPr>
          <p:cNvPr id="20" name="Group 20"/>
          <p:cNvGrpSpPr/>
          <p:nvPr/>
        </p:nvGrpSpPr>
        <p:grpSpPr>
          <a:xfrm>
            <a:off x="10938888" y="1698193"/>
            <a:ext cx="6697476" cy="7733806"/>
            <a:chOff x="0" y="0"/>
            <a:chExt cx="5499100" cy="6350000"/>
          </a:xfrm>
        </p:grpSpPr>
        <p:sp>
          <p:nvSpPr>
            <p:cNvPr id="21" name="Freeform 2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txBody>
            <a:bodyPr/>
            <a:lstStyle/>
            <a:p>
              <a:endParaRPr lang="en-US"/>
            </a:p>
          </p:txBody>
        </p:sp>
      </p:grpSp>
      <p:grpSp>
        <p:nvGrpSpPr>
          <p:cNvPr id="22" name="Group 22"/>
          <p:cNvGrpSpPr/>
          <p:nvPr/>
        </p:nvGrpSpPr>
        <p:grpSpPr>
          <a:xfrm>
            <a:off x="7758204" y="3084143"/>
            <a:ext cx="2613061" cy="2273181"/>
            <a:chOff x="0" y="0"/>
            <a:chExt cx="991873" cy="862860"/>
          </a:xfrm>
        </p:grpSpPr>
        <p:sp>
          <p:nvSpPr>
            <p:cNvPr id="23" name="Freeform 2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24" name="TextBox 2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5" name="AutoShape 25"/>
          <p:cNvSpPr/>
          <p:nvPr/>
        </p:nvSpPr>
        <p:spPr>
          <a:xfrm flipV="1">
            <a:off x="7905501" y="4475768"/>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26" name="Group 26"/>
          <p:cNvGrpSpPr/>
          <p:nvPr/>
        </p:nvGrpSpPr>
        <p:grpSpPr>
          <a:xfrm>
            <a:off x="7758204" y="5870734"/>
            <a:ext cx="2613061" cy="2252658"/>
            <a:chOff x="0" y="0"/>
            <a:chExt cx="991873" cy="855070"/>
          </a:xfrm>
        </p:grpSpPr>
        <p:sp>
          <p:nvSpPr>
            <p:cNvPr id="27" name="Freeform 27"/>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28" name="TextBox 28"/>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29" name="AutoShape 29"/>
          <p:cNvSpPr/>
          <p:nvPr/>
        </p:nvSpPr>
        <p:spPr>
          <a:xfrm flipV="1">
            <a:off x="7905501" y="7338714"/>
            <a:ext cx="2203125" cy="0"/>
          </a:xfrm>
          <a:prstGeom prst="line">
            <a:avLst/>
          </a:prstGeom>
          <a:ln w="38100" cap="flat">
            <a:solidFill>
              <a:srgbClr val="FFFFFF"/>
            </a:solidFill>
            <a:prstDash val="solid"/>
            <a:headEnd type="none" w="sm" len="sm"/>
            <a:tailEnd type="none" w="sm" len="sm"/>
          </a:ln>
        </p:spPr>
        <p:txBody>
          <a:bodyPr/>
          <a:lstStyle/>
          <a:p>
            <a:endParaRPr lang="en-US"/>
          </a:p>
        </p:txBody>
      </p:sp>
      <p:sp>
        <p:nvSpPr>
          <p:cNvPr id="30" name="Freeform 30"/>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1" name="TextBox 31"/>
          <p:cNvSpPr txBox="1"/>
          <p:nvPr/>
        </p:nvSpPr>
        <p:spPr>
          <a:xfrm>
            <a:off x="2039596" y="1688668"/>
            <a:ext cx="8437330" cy="1236345"/>
          </a:xfrm>
          <a:prstGeom prst="rect">
            <a:avLst/>
          </a:prstGeom>
        </p:spPr>
        <p:txBody>
          <a:bodyPr lIns="0" tIns="0" rIns="0" bIns="0" rtlCol="0" anchor="t">
            <a:spAutoFit/>
          </a:bodyPr>
          <a:lstStyle/>
          <a:p>
            <a:pPr marL="0" lvl="0" indent="0" algn="ctr">
              <a:lnSpc>
                <a:spcPts val="9600"/>
              </a:lnSpc>
              <a:spcBef>
                <a:spcPct val="0"/>
              </a:spcBef>
            </a:pPr>
            <a:r>
              <a:rPr lang="en-US" sz="8000" b="1">
                <a:solidFill>
                  <a:srgbClr val="56AEFF"/>
                </a:solidFill>
                <a:latin typeface="Now Bold"/>
                <a:ea typeface="Now Bold"/>
                <a:cs typeface="Now Bold"/>
                <a:sym typeface="Now Bold"/>
              </a:rPr>
              <a:t>OVERVIEW</a:t>
            </a:r>
          </a:p>
        </p:txBody>
      </p:sp>
      <p:sp>
        <p:nvSpPr>
          <p:cNvPr id="32" name="TextBox 32"/>
          <p:cNvSpPr txBox="1"/>
          <p:nvPr/>
        </p:nvSpPr>
        <p:spPr>
          <a:xfrm>
            <a:off x="2186893" y="47958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About Dataset</a:t>
            </a:r>
          </a:p>
        </p:txBody>
      </p:sp>
      <p:sp>
        <p:nvSpPr>
          <p:cNvPr id="33" name="TextBox 33"/>
          <p:cNvSpPr txBox="1"/>
          <p:nvPr/>
        </p:nvSpPr>
        <p:spPr>
          <a:xfrm>
            <a:off x="2500899"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01</a:t>
            </a:r>
          </a:p>
        </p:txBody>
      </p:sp>
      <p:sp>
        <p:nvSpPr>
          <p:cNvPr id="34" name="TextBox 34"/>
          <p:cNvSpPr txBox="1"/>
          <p:nvPr/>
        </p:nvSpPr>
        <p:spPr>
          <a:xfrm>
            <a:off x="5044790" y="47958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Content</a:t>
            </a:r>
          </a:p>
        </p:txBody>
      </p:sp>
      <p:sp>
        <p:nvSpPr>
          <p:cNvPr id="35" name="TextBox 35"/>
          <p:cNvSpPr txBox="1"/>
          <p:nvPr/>
        </p:nvSpPr>
        <p:spPr>
          <a:xfrm>
            <a:off x="5358796"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02</a:t>
            </a:r>
          </a:p>
        </p:txBody>
      </p:sp>
      <p:sp>
        <p:nvSpPr>
          <p:cNvPr id="36" name="TextBox 36"/>
          <p:cNvSpPr txBox="1"/>
          <p:nvPr/>
        </p:nvSpPr>
        <p:spPr>
          <a:xfrm>
            <a:off x="2186893" y="7534821"/>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Problem of Data</a:t>
            </a:r>
          </a:p>
        </p:txBody>
      </p:sp>
      <p:sp>
        <p:nvSpPr>
          <p:cNvPr id="37" name="TextBox 37"/>
          <p:cNvSpPr txBox="1"/>
          <p:nvPr/>
        </p:nvSpPr>
        <p:spPr>
          <a:xfrm>
            <a:off x="2500899"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04</a:t>
            </a:r>
          </a:p>
        </p:txBody>
      </p:sp>
      <p:sp>
        <p:nvSpPr>
          <p:cNvPr id="38" name="TextBox 38"/>
          <p:cNvSpPr txBox="1"/>
          <p:nvPr/>
        </p:nvSpPr>
        <p:spPr>
          <a:xfrm>
            <a:off x="5025740" y="7544346"/>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Our Project KPIs</a:t>
            </a:r>
          </a:p>
        </p:txBody>
      </p:sp>
      <p:sp>
        <p:nvSpPr>
          <p:cNvPr id="39" name="TextBox 39"/>
          <p:cNvSpPr txBox="1"/>
          <p:nvPr/>
        </p:nvSpPr>
        <p:spPr>
          <a:xfrm>
            <a:off x="5358796"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05</a:t>
            </a:r>
          </a:p>
        </p:txBody>
      </p:sp>
      <p:sp>
        <p:nvSpPr>
          <p:cNvPr id="40" name="TextBox 40"/>
          <p:cNvSpPr txBox="1"/>
          <p:nvPr/>
        </p:nvSpPr>
        <p:spPr>
          <a:xfrm>
            <a:off x="7905501" y="4795854"/>
            <a:ext cx="2203125"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 Data Description</a:t>
            </a:r>
          </a:p>
        </p:txBody>
      </p:sp>
      <p:sp>
        <p:nvSpPr>
          <p:cNvPr id="41" name="TextBox 41"/>
          <p:cNvSpPr txBox="1"/>
          <p:nvPr/>
        </p:nvSpPr>
        <p:spPr>
          <a:xfrm>
            <a:off x="8219507"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03</a:t>
            </a:r>
          </a:p>
        </p:txBody>
      </p:sp>
      <p:sp>
        <p:nvSpPr>
          <p:cNvPr id="42" name="TextBox 42"/>
          <p:cNvSpPr txBox="1"/>
          <p:nvPr/>
        </p:nvSpPr>
        <p:spPr>
          <a:xfrm>
            <a:off x="7905501" y="7410996"/>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Unavailbale Business KPIS</a:t>
            </a:r>
          </a:p>
        </p:txBody>
      </p:sp>
      <p:sp>
        <p:nvSpPr>
          <p:cNvPr id="43" name="TextBox 43"/>
          <p:cNvSpPr txBox="1"/>
          <p:nvPr/>
        </p:nvSpPr>
        <p:spPr>
          <a:xfrm>
            <a:off x="8219507"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7663959" y="4384405"/>
            <a:ext cx="8457192" cy="2007132"/>
          </a:xfrm>
          <a:prstGeom prst="rect">
            <a:avLst/>
          </a:prstGeom>
        </p:spPr>
        <p:txBody>
          <a:bodyPr lIns="0" tIns="0" rIns="0" bIns="0" rtlCol="0" anchor="t">
            <a:spAutoFit/>
          </a:bodyPr>
          <a:lstStyle/>
          <a:p>
            <a:pPr marL="0" lvl="0" indent="0" algn="ctr">
              <a:lnSpc>
                <a:spcPts val="7884"/>
              </a:lnSpc>
              <a:spcBef>
                <a:spcPct val="0"/>
              </a:spcBef>
            </a:pPr>
            <a:r>
              <a:rPr lang="en-US" sz="6570" b="1">
                <a:solidFill>
                  <a:srgbClr val="FFFFFF"/>
                </a:solidFill>
                <a:latin typeface="Now Bold"/>
                <a:ea typeface="Now Bold"/>
                <a:cs typeface="Now Bold"/>
                <a:sym typeface="Now Bold"/>
              </a:rPr>
              <a:t>UNAVAILBALE BUSINESS KPIS</a:t>
            </a:r>
          </a:p>
        </p:txBody>
      </p:sp>
      <p:grpSp>
        <p:nvGrpSpPr>
          <p:cNvPr id="3" name="Group 3"/>
          <p:cNvGrpSpPr/>
          <p:nvPr/>
        </p:nvGrpSpPr>
        <p:grpSpPr>
          <a:xfrm>
            <a:off x="-2187308" y="-390515"/>
            <a:ext cx="9290549" cy="11108393"/>
            <a:chOff x="0" y="0"/>
            <a:chExt cx="8603361" cy="10286746"/>
          </a:xfrm>
        </p:grpSpPr>
        <p:sp>
          <p:nvSpPr>
            <p:cNvPr id="4" name="Freeform 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t="-12765" b="-12765"/>
              </a:stretch>
            </a:blipFill>
          </p:spPr>
          <p:txBody>
            <a:bodyPr/>
            <a:lstStyle/>
            <a:p>
              <a:endParaRPr lang="en-US"/>
            </a:p>
          </p:txBody>
        </p:sp>
      </p:grpSp>
      <p:sp>
        <p:nvSpPr>
          <p:cNvPr id="5" name="Freeform 5"/>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286618" y="5328628"/>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descr="s"/>
          <p:cNvSpPr txBox="1"/>
          <p:nvPr/>
        </p:nvSpPr>
        <p:spPr>
          <a:xfrm>
            <a:off x="6272887" y="507103"/>
            <a:ext cx="9879016" cy="72390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UNAVAILBALE BUSINESS KPIS</a:t>
            </a:r>
          </a:p>
        </p:txBody>
      </p:sp>
      <p:sp>
        <p:nvSpPr>
          <p:cNvPr id="6" name="TextBox 6"/>
          <p:cNvSpPr txBox="1"/>
          <p:nvPr/>
        </p:nvSpPr>
        <p:spPr>
          <a:xfrm>
            <a:off x="6730504" y="1549314"/>
            <a:ext cx="3193405" cy="548132"/>
          </a:xfrm>
          <a:prstGeom prst="rect">
            <a:avLst/>
          </a:prstGeom>
        </p:spPr>
        <p:txBody>
          <a:bodyPr lIns="0" tIns="0" rIns="0" bIns="0" rtlCol="0" anchor="t">
            <a:spAutoFit/>
          </a:bodyPr>
          <a:lstStyle/>
          <a:p>
            <a:pPr algn="ctr">
              <a:lnSpc>
                <a:spcPts val="4438"/>
              </a:lnSpc>
            </a:pPr>
            <a:r>
              <a:rPr lang="en-US" sz="3170" b="1">
                <a:solidFill>
                  <a:srgbClr val="4BD1FB"/>
                </a:solidFill>
                <a:latin typeface="Canva Sans Bold"/>
                <a:ea typeface="Canva Sans Bold"/>
                <a:cs typeface="Canva Sans Bold"/>
                <a:sym typeface="Canva Sans Bold"/>
              </a:rPr>
              <a:t>Acquisition KPIs</a:t>
            </a:r>
          </a:p>
        </p:txBody>
      </p:sp>
      <p:sp>
        <p:nvSpPr>
          <p:cNvPr id="7" name="TextBox 7"/>
          <p:cNvSpPr txBox="1"/>
          <p:nvPr/>
        </p:nvSpPr>
        <p:spPr>
          <a:xfrm>
            <a:off x="6701929" y="2440346"/>
            <a:ext cx="10378016" cy="4556651"/>
          </a:xfrm>
          <a:prstGeom prst="rect">
            <a:avLst/>
          </a:prstGeom>
        </p:spPr>
        <p:txBody>
          <a:bodyPr lIns="0" tIns="0" rIns="0" bIns="0" rtlCol="0" anchor="t">
            <a:spAutoFit/>
          </a:bodyPr>
          <a:lstStyle/>
          <a:p>
            <a:pPr marL="697200" lvl="1" indent="-348600" algn="just">
              <a:lnSpc>
                <a:spcPts val="4520"/>
              </a:lnSpc>
              <a:buFont typeface="Arial"/>
              <a:buChar char="•"/>
            </a:pPr>
            <a:r>
              <a:rPr lang="en-US" sz="3229">
                <a:solidFill>
                  <a:srgbClr val="FFFFFF"/>
                </a:solidFill>
                <a:latin typeface="Canva Sans"/>
                <a:ea typeface="Canva Sans"/>
                <a:cs typeface="Canva Sans"/>
                <a:sym typeface="Canva Sans"/>
              </a:rPr>
              <a:t>Cost Per Install (CPI): How much it costs to acquire each new user through advertising.</a:t>
            </a:r>
          </a:p>
          <a:p>
            <a:pPr marL="697200" lvl="1" indent="-348600" algn="just">
              <a:lnSpc>
                <a:spcPts val="4520"/>
              </a:lnSpc>
              <a:buFont typeface="Arial"/>
              <a:buChar char="•"/>
            </a:pPr>
            <a:r>
              <a:rPr lang="en-US" sz="3229">
                <a:solidFill>
                  <a:srgbClr val="FFFFFF"/>
                </a:solidFill>
                <a:latin typeface="Canva Sans"/>
                <a:ea typeface="Canva Sans"/>
                <a:cs typeface="Canva Sans"/>
                <a:sym typeface="Canva Sans"/>
              </a:rPr>
              <a:t>Organic vs. Paid Acquisition: The percentage of users coming from organic search versus paid campaigns.</a:t>
            </a:r>
          </a:p>
          <a:p>
            <a:pPr marL="697200" lvl="1" indent="-348600" algn="just">
              <a:lnSpc>
                <a:spcPts val="4520"/>
              </a:lnSpc>
              <a:buFont typeface="Arial"/>
              <a:buChar char="•"/>
            </a:pPr>
            <a:r>
              <a:rPr lang="en-US" sz="3229">
                <a:solidFill>
                  <a:srgbClr val="FFFFFF"/>
                </a:solidFill>
                <a:latin typeface="Canva Sans"/>
                <a:ea typeface="Canva Sans"/>
                <a:cs typeface="Canva Sans"/>
                <a:sym typeface="Canva Sans"/>
              </a:rPr>
              <a:t>User Referral Rate: The rate at which existing users invite new users to the app.</a:t>
            </a:r>
          </a:p>
          <a:p>
            <a:pPr algn="just">
              <a:lnSpc>
                <a:spcPts val="4520"/>
              </a:lnSpc>
            </a:pPr>
            <a:endParaRPr lang="en-US" sz="3229">
              <a:solidFill>
                <a:srgbClr val="FFFFFF"/>
              </a:solidFill>
              <a:latin typeface="Canva Sans"/>
              <a:ea typeface="Canva Sans"/>
              <a:cs typeface="Canva Sans"/>
              <a:sym typeface="Canv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descr="s"/>
          <p:cNvSpPr txBox="1"/>
          <p:nvPr/>
        </p:nvSpPr>
        <p:spPr>
          <a:xfrm>
            <a:off x="6419191" y="510628"/>
            <a:ext cx="9879016" cy="72390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UNAVAILBALE BUSINESS KPIS</a:t>
            </a:r>
          </a:p>
        </p:txBody>
      </p:sp>
      <p:sp>
        <p:nvSpPr>
          <p:cNvPr id="6" name="TextBox 6"/>
          <p:cNvSpPr txBox="1"/>
          <p:nvPr/>
        </p:nvSpPr>
        <p:spPr>
          <a:xfrm>
            <a:off x="10043263" y="1501228"/>
            <a:ext cx="9525" cy="548132"/>
          </a:xfrm>
          <a:prstGeom prst="rect">
            <a:avLst/>
          </a:prstGeom>
        </p:spPr>
        <p:txBody>
          <a:bodyPr lIns="0" tIns="0" rIns="0" bIns="0" rtlCol="0" anchor="t">
            <a:spAutoFit/>
          </a:bodyPr>
          <a:lstStyle/>
          <a:p>
            <a:pPr algn="ctr">
              <a:lnSpc>
                <a:spcPts val="4438"/>
              </a:lnSpc>
            </a:pPr>
            <a:endParaRPr/>
          </a:p>
        </p:txBody>
      </p:sp>
      <p:sp>
        <p:nvSpPr>
          <p:cNvPr id="7" name="TextBox 7"/>
          <p:cNvSpPr txBox="1"/>
          <p:nvPr/>
        </p:nvSpPr>
        <p:spPr>
          <a:xfrm>
            <a:off x="6156499" y="1633165"/>
            <a:ext cx="8057870" cy="537134"/>
          </a:xfrm>
          <a:prstGeom prst="rect">
            <a:avLst/>
          </a:prstGeom>
        </p:spPr>
        <p:txBody>
          <a:bodyPr lIns="0" tIns="0" rIns="0" bIns="0" rtlCol="0" anchor="t">
            <a:spAutoFit/>
          </a:bodyPr>
          <a:lstStyle/>
          <a:p>
            <a:pPr algn="ctr">
              <a:lnSpc>
                <a:spcPts val="4374"/>
              </a:lnSpc>
              <a:spcBef>
                <a:spcPct val="0"/>
              </a:spcBef>
            </a:pPr>
            <a:r>
              <a:rPr lang="en-US" sz="3170" b="1">
                <a:solidFill>
                  <a:srgbClr val="4BD1FB"/>
                </a:solidFill>
                <a:latin typeface="DM Sans Bold"/>
                <a:ea typeface="DM Sans Bold"/>
                <a:cs typeface="DM Sans Bold"/>
                <a:sym typeface="DM Sans Bold"/>
              </a:rPr>
              <a:t>RETENTION AND ENGAGEMENT KPIS</a:t>
            </a:r>
          </a:p>
        </p:txBody>
      </p:sp>
      <p:sp>
        <p:nvSpPr>
          <p:cNvPr id="8" name="TextBox 8"/>
          <p:cNvSpPr txBox="1"/>
          <p:nvPr/>
        </p:nvSpPr>
        <p:spPr>
          <a:xfrm>
            <a:off x="6687415" y="1741956"/>
            <a:ext cx="11088521" cy="5472849"/>
          </a:xfrm>
          <a:prstGeom prst="rect">
            <a:avLst/>
          </a:prstGeom>
        </p:spPr>
        <p:txBody>
          <a:bodyPr lIns="0" tIns="0" rIns="0" bIns="0" rtlCol="0" anchor="t">
            <a:spAutoFit/>
          </a:bodyPr>
          <a:lstStyle/>
          <a:p>
            <a:pPr algn="l">
              <a:lnSpc>
                <a:spcPts val="4438"/>
              </a:lnSpc>
            </a:pPr>
            <a:endParaRPr/>
          </a:p>
          <a:p>
            <a:pPr marL="684404" lvl="1" indent="-342202" algn="l">
              <a:lnSpc>
                <a:spcPts val="4438"/>
              </a:lnSpc>
              <a:buFont typeface="Arial"/>
              <a:buChar char="•"/>
            </a:pPr>
            <a:r>
              <a:rPr lang="en-US" sz="3170">
                <a:solidFill>
                  <a:srgbClr val="FFFFFF"/>
                </a:solidFill>
                <a:latin typeface="Canva Sans"/>
                <a:ea typeface="Canva Sans"/>
                <a:cs typeface="Canva Sans"/>
                <a:sym typeface="Canva Sans"/>
              </a:rPr>
              <a:t>Churn Rate: Percentage of users who stop using the app after a certain time frame.</a:t>
            </a:r>
          </a:p>
          <a:p>
            <a:pPr marL="684404" lvl="1" indent="-342202" algn="l">
              <a:lnSpc>
                <a:spcPts val="4438"/>
              </a:lnSpc>
              <a:buFont typeface="Arial"/>
              <a:buChar char="•"/>
            </a:pPr>
            <a:r>
              <a:rPr lang="en-US" sz="3170">
                <a:solidFill>
                  <a:srgbClr val="FFFFFF"/>
                </a:solidFill>
                <a:latin typeface="Canva Sans"/>
                <a:ea typeface="Canva Sans"/>
                <a:cs typeface="Canva Sans"/>
                <a:sym typeface="Canva Sans"/>
              </a:rPr>
              <a:t>Stickiness Ratio: Ratio of DAU to MAU, showing how often users return (DAU/MAU × 100).</a:t>
            </a:r>
          </a:p>
          <a:p>
            <a:pPr marL="684404" lvl="1" indent="-342202" algn="l">
              <a:lnSpc>
                <a:spcPts val="4438"/>
              </a:lnSpc>
              <a:buFont typeface="Arial"/>
              <a:buChar char="•"/>
            </a:pPr>
            <a:r>
              <a:rPr lang="en-US" sz="3170">
                <a:solidFill>
                  <a:srgbClr val="FFFFFF"/>
                </a:solidFill>
                <a:latin typeface="Canva Sans"/>
                <a:ea typeface="Canva Sans"/>
                <a:cs typeface="Canva Sans"/>
                <a:sym typeface="Canva Sans"/>
              </a:rPr>
              <a:t>Average Session Length: Average time users spend per session in the app.</a:t>
            </a:r>
          </a:p>
          <a:p>
            <a:pPr marL="684404" lvl="1" indent="-342202" algn="l">
              <a:lnSpc>
                <a:spcPts val="4438"/>
              </a:lnSpc>
              <a:buFont typeface="Arial"/>
              <a:buChar char="•"/>
            </a:pPr>
            <a:r>
              <a:rPr lang="en-US" sz="3170">
                <a:solidFill>
                  <a:srgbClr val="FFFFFF"/>
                </a:solidFill>
                <a:latin typeface="Canva Sans"/>
                <a:ea typeface="Canva Sans"/>
                <a:cs typeface="Canva Sans"/>
                <a:sym typeface="Canva Sans"/>
              </a:rPr>
              <a:t>Session Frequency: Average number of sessions per user per day.</a:t>
            </a:r>
          </a:p>
          <a:p>
            <a:pPr algn="ctr">
              <a:lnSpc>
                <a:spcPts val="3355"/>
              </a:lnSpc>
            </a:pPr>
            <a:endParaRPr lang="en-US" sz="3170">
              <a:solidFill>
                <a:srgbClr val="FFFFFF"/>
              </a:solidFill>
              <a:latin typeface="Canva Sans"/>
              <a:ea typeface="Canva Sans"/>
              <a:cs typeface="Canva Sans"/>
              <a:sym typeface="Canva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descr="s"/>
          <p:cNvSpPr txBox="1"/>
          <p:nvPr/>
        </p:nvSpPr>
        <p:spPr>
          <a:xfrm>
            <a:off x="6472531" y="507103"/>
            <a:ext cx="9879016" cy="72390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UNAVAILBALE BUSINESS KPIS</a:t>
            </a:r>
          </a:p>
        </p:txBody>
      </p:sp>
      <p:sp>
        <p:nvSpPr>
          <p:cNvPr id="6" name="TextBox 6"/>
          <p:cNvSpPr txBox="1"/>
          <p:nvPr/>
        </p:nvSpPr>
        <p:spPr>
          <a:xfrm>
            <a:off x="6604536" y="1477125"/>
            <a:ext cx="6297811" cy="548132"/>
          </a:xfrm>
          <a:prstGeom prst="rect">
            <a:avLst/>
          </a:prstGeom>
        </p:spPr>
        <p:txBody>
          <a:bodyPr lIns="0" tIns="0" rIns="0" bIns="0" rtlCol="0" anchor="t">
            <a:spAutoFit/>
          </a:bodyPr>
          <a:lstStyle/>
          <a:p>
            <a:pPr algn="ctr">
              <a:lnSpc>
                <a:spcPts val="4438"/>
              </a:lnSpc>
            </a:pPr>
            <a:r>
              <a:rPr lang="en-US" sz="3170" b="1">
                <a:solidFill>
                  <a:srgbClr val="4BD1FB"/>
                </a:solidFill>
                <a:latin typeface="Canva Sans Bold"/>
                <a:ea typeface="Canva Sans Bold"/>
                <a:cs typeface="Canva Sans Bold"/>
                <a:sym typeface="Canva Sans Bold"/>
              </a:rPr>
              <a:t> Performance and Usability KPIs</a:t>
            </a:r>
          </a:p>
        </p:txBody>
      </p:sp>
      <p:sp>
        <p:nvSpPr>
          <p:cNvPr id="7" name="TextBox 7"/>
          <p:cNvSpPr txBox="1"/>
          <p:nvPr/>
        </p:nvSpPr>
        <p:spPr>
          <a:xfrm>
            <a:off x="6722158" y="2272907"/>
            <a:ext cx="10818701" cy="4481957"/>
          </a:xfrm>
          <a:prstGeom prst="rect">
            <a:avLst/>
          </a:prstGeom>
        </p:spPr>
        <p:txBody>
          <a:bodyPr lIns="0" tIns="0" rIns="0" bIns="0" rtlCol="0" anchor="t">
            <a:spAutoFit/>
          </a:bodyPr>
          <a:lstStyle/>
          <a:p>
            <a:pPr marL="684404" lvl="1" indent="-342202" algn="l">
              <a:lnSpc>
                <a:spcPts val="4438"/>
              </a:lnSpc>
              <a:buFont typeface="Arial"/>
              <a:buChar char="•"/>
            </a:pPr>
            <a:r>
              <a:rPr lang="en-US" sz="3170">
                <a:solidFill>
                  <a:srgbClr val="FFFFFF"/>
                </a:solidFill>
                <a:latin typeface="Canva Sans"/>
                <a:ea typeface="Canva Sans"/>
                <a:cs typeface="Canva Sans"/>
                <a:sym typeface="Canva Sans"/>
              </a:rPr>
              <a:t>Crash Rate: Percentage of app sessions that end due to a crash.</a:t>
            </a:r>
          </a:p>
          <a:p>
            <a:pPr marL="684404" lvl="1" indent="-342202" algn="l">
              <a:lnSpc>
                <a:spcPts val="4438"/>
              </a:lnSpc>
              <a:buFont typeface="Arial"/>
              <a:buChar char="•"/>
            </a:pPr>
            <a:r>
              <a:rPr lang="en-US" sz="3170">
                <a:solidFill>
                  <a:srgbClr val="FFFFFF"/>
                </a:solidFill>
                <a:latin typeface="Canva Sans"/>
                <a:ea typeface="Canva Sans"/>
                <a:cs typeface="Canva Sans"/>
                <a:sym typeface="Canva Sans"/>
              </a:rPr>
              <a:t>App Load Time: Average time the app takes to load and become usable.</a:t>
            </a:r>
          </a:p>
          <a:p>
            <a:pPr marL="684404" lvl="1" indent="-342202" algn="l">
              <a:lnSpc>
                <a:spcPts val="4438"/>
              </a:lnSpc>
              <a:buFont typeface="Arial"/>
              <a:buChar char="•"/>
            </a:pPr>
            <a:r>
              <a:rPr lang="en-US" sz="3170">
                <a:solidFill>
                  <a:srgbClr val="FFFFFF"/>
                </a:solidFill>
                <a:latin typeface="Canva Sans"/>
                <a:ea typeface="Canva Sans"/>
                <a:cs typeface="Canva Sans"/>
                <a:sym typeface="Canva Sans"/>
              </a:rPr>
              <a:t>Error Rate: Percentage of interactions resulting in errors.</a:t>
            </a:r>
          </a:p>
          <a:p>
            <a:pPr marL="684404" lvl="1" indent="-342202" algn="l">
              <a:lnSpc>
                <a:spcPts val="4438"/>
              </a:lnSpc>
              <a:buFont typeface="Arial"/>
              <a:buChar char="•"/>
            </a:pPr>
            <a:r>
              <a:rPr lang="en-US" sz="3170">
                <a:solidFill>
                  <a:srgbClr val="FFFFFF"/>
                </a:solidFill>
                <a:latin typeface="Canva Sans"/>
                <a:ea typeface="Canva Sans"/>
                <a:cs typeface="Canva Sans"/>
                <a:sym typeface="Canva Sans"/>
              </a:rPr>
              <a:t>User Feedback Response Rate: How quickly the app support team responds to user queries or reviews.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descr="s"/>
          <p:cNvSpPr txBox="1"/>
          <p:nvPr/>
        </p:nvSpPr>
        <p:spPr>
          <a:xfrm>
            <a:off x="6463006" y="507103"/>
            <a:ext cx="9879016" cy="72390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UNAVAILBALE BUSINESS KPIS</a:t>
            </a:r>
          </a:p>
        </p:txBody>
      </p:sp>
      <p:sp>
        <p:nvSpPr>
          <p:cNvPr id="6" name="TextBox 6"/>
          <p:cNvSpPr txBox="1"/>
          <p:nvPr/>
        </p:nvSpPr>
        <p:spPr>
          <a:xfrm>
            <a:off x="6619419" y="1477125"/>
            <a:ext cx="6715581" cy="548132"/>
          </a:xfrm>
          <a:prstGeom prst="rect">
            <a:avLst/>
          </a:prstGeom>
        </p:spPr>
        <p:txBody>
          <a:bodyPr wrap="square" lIns="0" tIns="0" rIns="0" bIns="0" rtlCol="0" anchor="t">
            <a:spAutoFit/>
          </a:bodyPr>
          <a:lstStyle/>
          <a:p>
            <a:pPr algn="ctr">
              <a:lnSpc>
                <a:spcPts val="4438"/>
              </a:lnSpc>
            </a:pPr>
            <a:r>
              <a:rPr lang="en-US" sz="3170" b="1" dirty="0">
                <a:solidFill>
                  <a:srgbClr val="4BD1FB"/>
                </a:solidFill>
                <a:latin typeface="Canva Sans Bold"/>
                <a:ea typeface="Canva Sans Bold"/>
                <a:cs typeface="Canva Sans Bold"/>
                <a:sym typeface="Canva Sans Bold"/>
              </a:rPr>
              <a:t> Revenue and Monetization KPIs</a:t>
            </a:r>
          </a:p>
        </p:txBody>
      </p:sp>
      <p:sp>
        <p:nvSpPr>
          <p:cNvPr id="7" name="TextBox 7"/>
          <p:cNvSpPr txBox="1"/>
          <p:nvPr/>
        </p:nvSpPr>
        <p:spPr>
          <a:xfrm>
            <a:off x="6725206" y="2263758"/>
            <a:ext cx="11038157" cy="6167882"/>
          </a:xfrm>
          <a:prstGeom prst="rect">
            <a:avLst/>
          </a:prstGeom>
        </p:spPr>
        <p:txBody>
          <a:bodyPr lIns="0" tIns="0" rIns="0" bIns="0" rtlCol="0" anchor="t">
            <a:spAutoFit/>
          </a:bodyPr>
          <a:lstStyle/>
          <a:p>
            <a:pPr marL="684404" lvl="1" indent="-342202" algn="l">
              <a:lnSpc>
                <a:spcPts val="4438"/>
              </a:lnSpc>
              <a:buFont typeface="Arial"/>
              <a:buChar char="•"/>
            </a:pPr>
            <a:r>
              <a:rPr lang="en-US" sz="3170">
                <a:solidFill>
                  <a:srgbClr val="FFFFFF"/>
                </a:solidFill>
                <a:latin typeface="Canva Sans"/>
                <a:ea typeface="Canva Sans"/>
                <a:cs typeface="Canva Sans"/>
                <a:sym typeface="Canva Sans"/>
              </a:rPr>
              <a:t>Average Revenue Per User (ARPU): Total revenue divided by the total number of users.</a:t>
            </a:r>
          </a:p>
          <a:p>
            <a:pPr marL="684404" lvl="1" indent="-342202" algn="l">
              <a:lnSpc>
                <a:spcPts val="4438"/>
              </a:lnSpc>
              <a:buFont typeface="Arial"/>
              <a:buChar char="•"/>
            </a:pPr>
            <a:r>
              <a:rPr lang="en-US" sz="3170">
                <a:solidFill>
                  <a:srgbClr val="FFFFFF"/>
                </a:solidFill>
                <a:latin typeface="Canva Sans"/>
                <a:ea typeface="Canva Sans"/>
                <a:cs typeface="Canva Sans"/>
                <a:sym typeface="Canva Sans"/>
              </a:rPr>
              <a:t>Customer Lifetime Value (CLTV): Total revenue a user generates during their time with the app.</a:t>
            </a:r>
          </a:p>
          <a:p>
            <a:pPr marL="684404" lvl="1" indent="-342202" algn="l">
              <a:lnSpc>
                <a:spcPts val="4438"/>
              </a:lnSpc>
              <a:buFont typeface="Arial"/>
              <a:buChar char="•"/>
            </a:pPr>
            <a:r>
              <a:rPr lang="en-US" sz="3170">
                <a:solidFill>
                  <a:srgbClr val="FFFFFF"/>
                </a:solidFill>
                <a:latin typeface="Canva Sans"/>
                <a:ea typeface="Canva Sans"/>
                <a:cs typeface="Canva Sans"/>
                <a:sym typeface="Canva Sans"/>
              </a:rPr>
              <a:t>In-App Purchase (IAP) Conversion Rate: Percentage of users making in-app purchases.</a:t>
            </a:r>
          </a:p>
          <a:p>
            <a:pPr marL="684404" lvl="1" indent="-342202" algn="l">
              <a:lnSpc>
                <a:spcPts val="4438"/>
              </a:lnSpc>
              <a:buFont typeface="Arial"/>
              <a:buChar char="•"/>
            </a:pPr>
            <a:r>
              <a:rPr lang="en-US" sz="3170">
                <a:solidFill>
                  <a:srgbClr val="FFFFFF"/>
                </a:solidFill>
                <a:latin typeface="Canva Sans"/>
                <a:ea typeface="Canva Sans"/>
                <a:cs typeface="Canva Sans"/>
                <a:sym typeface="Canva Sans"/>
              </a:rPr>
              <a:t>Ad Click-Through Rate (CTR): Percentage of users clicking on in-app ads.</a:t>
            </a:r>
          </a:p>
          <a:p>
            <a:pPr marL="684404" lvl="1" indent="-342202" algn="l">
              <a:lnSpc>
                <a:spcPts val="4438"/>
              </a:lnSpc>
              <a:buFont typeface="Arial"/>
              <a:buChar char="•"/>
            </a:pPr>
            <a:r>
              <a:rPr lang="en-US" sz="3170">
                <a:solidFill>
                  <a:srgbClr val="FFFFFF"/>
                </a:solidFill>
                <a:latin typeface="Canva Sans"/>
                <a:ea typeface="Canva Sans"/>
                <a:cs typeface="Canva Sans"/>
                <a:sym typeface="Canva Sans"/>
              </a:rPr>
              <a:t>Ad Revenue Per Impression (ARPI): Revenue generated for each ad impression.</a:t>
            </a:r>
          </a:p>
          <a:p>
            <a:pPr algn="l">
              <a:lnSpc>
                <a:spcPts val="4438"/>
              </a:lnSpc>
            </a:pPr>
            <a:endParaRPr lang="en-US" sz="3170">
              <a:solidFill>
                <a:srgbClr val="FFFFFF"/>
              </a:solidFill>
              <a:latin typeface="Canva Sans"/>
              <a:ea typeface="Canva Sans"/>
              <a:cs typeface="Canva Sans"/>
              <a:sym typeface="Canva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descr="s"/>
          <p:cNvSpPr txBox="1"/>
          <p:nvPr/>
        </p:nvSpPr>
        <p:spPr>
          <a:xfrm>
            <a:off x="6396331" y="507103"/>
            <a:ext cx="9879016" cy="72390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UNAVAILBALE BUSINESS KPIS</a:t>
            </a:r>
          </a:p>
        </p:txBody>
      </p:sp>
      <p:sp>
        <p:nvSpPr>
          <p:cNvPr id="6" name="TextBox 6"/>
          <p:cNvSpPr txBox="1"/>
          <p:nvPr/>
        </p:nvSpPr>
        <p:spPr>
          <a:xfrm>
            <a:off x="6799345" y="1545045"/>
            <a:ext cx="7293173" cy="548132"/>
          </a:xfrm>
          <a:prstGeom prst="rect">
            <a:avLst/>
          </a:prstGeom>
        </p:spPr>
        <p:txBody>
          <a:bodyPr lIns="0" tIns="0" rIns="0" bIns="0" rtlCol="0" anchor="t">
            <a:spAutoFit/>
          </a:bodyPr>
          <a:lstStyle/>
          <a:p>
            <a:pPr algn="ctr">
              <a:lnSpc>
                <a:spcPts val="4438"/>
              </a:lnSpc>
            </a:pPr>
            <a:r>
              <a:rPr lang="en-US" sz="3170" b="1">
                <a:solidFill>
                  <a:srgbClr val="4BD1FB"/>
                </a:solidFill>
                <a:latin typeface="Canva Sans Bold"/>
                <a:ea typeface="Canva Sans Bold"/>
                <a:cs typeface="Canva Sans Bold"/>
                <a:sym typeface="Canva Sans Bold"/>
              </a:rPr>
              <a:t>Retargeting and Re-Engagement KPIs</a:t>
            </a:r>
          </a:p>
        </p:txBody>
      </p:sp>
      <p:sp>
        <p:nvSpPr>
          <p:cNvPr id="7" name="TextBox 7"/>
          <p:cNvSpPr txBox="1"/>
          <p:nvPr/>
        </p:nvSpPr>
        <p:spPr>
          <a:xfrm>
            <a:off x="6627850" y="2407218"/>
            <a:ext cx="10837227" cy="3919982"/>
          </a:xfrm>
          <a:prstGeom prst="rect">
            <a:avLst/>
          </a:prstGeom>
        </p:spPr>
        <p:txBody>
          <a:bodyPr lIns="0" tIns="0" rIns="0" bIns="0" rtlCol="0" anchor="t">
            <a:spAutoFit/>
          </a:bodyPr>
          <a:lstStyle/>
          <a:p>
            <a:pPr marL="684404" lvl="1" indent="-342202" algn="just">
              <a:lnSpc>
                <a:spcPts val="4438"/>
              </a:lnSpc>
              <a:buFont typeface="Arial"/>
              <a:buChar char="•"/>
            </a:pPr>
            <a:r>
              <a:rPr lang="en-US" sz="3170">
                <a:solidFill>
                  <a:srgbClr val="FFFFFF"/>
                </a:solidFill>
                <a:latin typeface="Canva Sans"/>
                <a:ea typeface="Canva Sans"/>
                <a:cs typeface="Canva Sans"/>
                <a:sym typeface="Canva Sans"/>
              </a:rPr>
              <a:t>Push Notification Open Rate: Percentage of users opening push notifications.</a:t>
            </a:r>
          </a:p>
          <a:p>
            <a:pPr marL="684404" lvl="1" indent="-342202" algn="just">
              <a:lnSpc>
                <a:spcPts val="4438"/>
              </a:lnSpc>
              <a:buFont typeface="Arial"/>
              <a:buChar char="•"/>
            </a:pPr>
            <a:r>
              <a:rPr lang="en-US" sz="3170">
                <a:solidFill>
                  <a:srgbClr val="FFFFFF"/>
                </a:solidFill>
                <a:latin typeface="Canva Sans"/>
                <a:ea typeface="Canva Sans"/>
                <a:cs typeface="Canva Sans"/>
                <a:sym typeface="Canva Sans"/>
              </a:rPr>
              <a:t>Email Campaign CTR: Click-through rate of email campaigns targeted at lapsed users.</a:t>
            </a:r>
          </a:p>
          <a:p>
            <a:pPr marL="684404" lvl="1" indent="-342202" algn="just">
              <a:lnSpc>
                <a:spcPts val="4438"/>
              </a:lnSpc>
              <a:buFont typeface="Arial"/>
              <a:buChar char="•"/>
            </a:pPr>
            <a:r>
              <a:rPr lang="en-US" sz="3170">
                <a:solidFill>
                  <a:srgbClr val="FFFFFF"/>
                </a:solidFill>
                <a:latin typeface="Canva Sans"/>
                <a:ea typeface="Canva Sans"/>
                <a:cs typeface="Canva Sans"/>
                <a:sym typeface="Canva Sans"/>
              </a:rPr>
              <a:t>Re-Engagement Rate: Percentage of inactive users who return after targeted campaigns.</a:t>
            </a:r>
          </a:p>
          <a:p>
            <a:pPr algn="ctr">
              <a:lnSpc>
                <a:spcPts val="4438"/>
              </a:lnSpc>
            </a:pPr>
            <a:endParaRPr lang="en-US" sz="3170">
              <a:solidFill>
                <a:srgbClr val="FFFFFF"/>
              </a:solidFill>
              <a:latin typeface="Canva Sans"/>
              <a:ea typeface="Canva Sans"/>
              <a:cs typeface="Canva Sans"/>
              <a:sym typeface="Canva Sans"/>
            </a:endParaRPr>
          </a:p>
        </p:txBody>
      </p:sp>
      <p:sp>
        <p:nvSpPr>
          <p:cNvPr id="8" name="TextBox 8"/>
          <p:cNvSpPr txBox="1"/>
          <p:nvPr/>
        </p:nvSpPr>
        <p:spPr>
          <a:xfrm>
            <a:off x="6858879" y="6260525"/>
            <a:ext cx="5557838" cy="548132"/>
          </a:xfrm>
          <a:prstGeom prst="rect">
            <a:avLst/>
          </a:prstGeom>
        </p:spPr>
        <p:txBody>
          <a:bodyPr lIns="0" tIns="0" rIns="0" bIns="0" rtlCol="0" anchor="t">
            <a:spAutoFit/>
          </a:bodyPr>
          <a:lstStyle/>
          <a:p>
            <a:pPr algn="ctr">
              <a:lnSpc>
                <a:spcPts val="4438"/>
              </a:lnSpc>
            </a:pPr>
            <a:r>
              <a:rPr lang="en-US" sz="3170" b="1">
                <a:solidFill>
                  <a:srgbClr val="4BD1FB"/>
                </a:solidFill>
                <a:latin typeface="Canva Sans Bold"/>
                <a:ea typeface="Canva Sans Bold"/>
                <a:cs typeface="Canva Sans Bold"/>
                <a:sym typeface="Canva Sans Bold"/>
              </a:rPr>
              <a:t>Market and Competitor KPIs</a:t>
            </a:r>
          </a:p>
        </p:txBody>
      </p:sp>
      <p:sp>
        <p:nvSpPr>
          <p:cNvPr id="9" name="TextBox 9"/>
          <p:cNvSpPr txBox="1"/>
          <p:nvPr/>
        </p:nvSpPr>
        <p:spPr>
          <a:xfrm>
            <a:off x="6627850" y="7122982"/>
            <a:ext cx="11458603" cy="2831211"/>
          </a:xfrm>
          <a:prstGeom prst="rect">
            <a:avLst/>
          </a:prstGeom>
        </p:spPr>
        <p:txBody>
          <a:bodyPr lIns="0" tIns="0" rIns="0" bIns="0" rtlCol="0" anchor="t">
            <a:spAutoFit/>
          </a:bodyPr>
          <a:lstStyle/>
          <a:p>
            <a:pPr marL="684404" lvl="1" indent="-342202" algn="l">
              <a:lnSpc>
                <a:spcPts val="4438"/>
              </a:lnSpc>
              <a:buFont typeface="Arial"/>
              <a:buChar char="•"/>
            </a:pPr>
            <a:r>
              <a:rPr lang="en-US" sz="3170">
                <a:solidFill>
                  <a:srgbClr val="FFFFFF"/>
                </a:solidFill>
                <a:latin typeface="Canva Sans"/>
                <a:ea typeface="Canva Sans"/>
                <a:cs typeface="Canva Sans"/>
                <a:sym typeface="Canva Sans"/>
              </a:rPr>
              <a:t>App Store Ratings and Reviews: Average rating and sentiment analysis of user reviews.</a:t>
            </a:r>
          </a:p>
          <a:p>
            <a:pPr marL="684404" lvl="1" indent="-342202" algn="l">
              <a:lnSpc>
                <a:spcPts val="4438"/>
              </a:lnSpc>
              <a:buFont typeface="Arial"/>
              <a:buChar char="•"/>
            </a:pPr>
            <a:r>
              <a:rPr lang="en-US" sz="3170">
                <a:solidFill>
                  <a:srgbClr val="FFFFFF"/>
                </a:solidFill>
                <a:latin typeface="Canva Sans"/>
                <a:ea typeface="Canva Sans"/>
                <a:cs typeface="Canva Sans"/>
                <a:sym typeface="Canva Sans"/>
              </a:rPr>
              <a:t>Market Share: Percentage of users in your target audience using your app compared to competitors</a:t>
            </a:r>
          </a:p>
          <a:p>
            <a:pPr algn="ctr">
              <a:lnSpc>
                <a:spcPts val="4759"/>
              </a:lnSpc>
            </a:pPr>
            <a:endParaRPr lang="en-US" sz="3170">
              <a:solidFill>
                <a:srgbClr val="FFFFFF"/>
              </a:solidFill>
              <a:latin typeface="Canva Sans"/>
              <a:ea typeface="Canva Sans"/>
              <a:cs typeface="Canva Sans"/>
              <a:sym typeface="Canva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descr="s"/>
          <p:cNvSpPr txBox="1"/>
          <p:nvPr/>
        </p:nvSpPr>
        <p:spPr>
          <a:xfrm>
            <a:off x="6396331" y="507103"/>
            <a:ext cx="9879016" cy="72390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UNAVAILBALE BUSINESS KPIS</a:t>
            </a:r>
          </a:p>
        </p:txBody>
      </p:sp>
      <p:sp>
        <p:nvSpPr>
          <p:cNvPr id="6" name="TextBox 6"/>
          <p:cNvSpPr txBox="1"/>
          <p:nvPr/>
        </p:nvSpPr>
        <p:spPr>
          <a:xfrm>
            <a:off x="6627036" y="6555800"/>
            <a:ext cx="10632264" cy="2106112"/>
          </a:xfrm>
          <a:prstGeom prst="rect">
            <a:avLst/>
          </a:prstGeom>
        </p:spPr>
        <p:txBody>
          <a:bodyPr lIns="0" tIns="0" rIns="0" bIns="0" rtlCol="0" anchor="t">
            <a:spAutoFit/>
          </a:bodyPr>
          <a:lstStyle/>
          <a:p>
            <a:pPr algn="l">
              <a:lnSpc>
                <a:spcPts val="4322"/>
              </a:lnSpc>
            </a:pPr>
            <a:endParaRPr/>
          </a:p>
          <a:p>
            <a:pPr marL="666517" lvl="1" indent="-333259" algn="l">
              <a:lnSpc>
                <a:spcPts val="4322"/>
              </a:lnSpc>
              <a:buFont typeface="Arial"/>
              <a:buChar char="•"/>
            </a:pPr>
            <a:r>
              <a:rPr lang="en-US" sz="3087">
                <a:solidFill>
                  <a:srgbClr val="FFFFFF"/>
                </a:solidFill>
                <a:latin typeface="Canva Sans"/>
                <a:ea typeface="Canva Sans"/>
                <a:cs typeface="Canva Sans"/>
                <a:sym typeface="Canva Sans"/>
              </a:rPr>
              <a:t>Social Sharing Metrics: Frequency of users sharing app-related content on social platforms.</a:t>
            </a:r>
          </a:p>
          <a:p>
            <a:pPr algn="ctr">
              <a:lnSpc>
                <a:spcPts val="3958"/>
              </a:lnSpc>
            </a:pPr>
            <a:endParaRPr lang="en-US" sz="3087">
              <a:solidFill>
                <a:srgbClr val="FFFFFF"/>
              </a:solidFill>
              <a:latin typeface="Canva Sans"/>
              <a:ea typeface="Canva Sans"/>
              <a:cs typeface="Canva Sans"/>
              <a:sym typeface="Canva Sans"/>
            </a:endParaRPr>
          </a:p>
        </p:txBody>
      </p:sp>
      <p:sp>
        <p:nvSpPr>
          <p:cNvPr id="7" name="TextBox 7"/>
          <p:cNvSpPr txBox="1"/>
          <p:nvPr/>
        </p:nvSpPr>
        <p:spPr>
          <a:xfrm>
            <a:off x="6608800" y="1545045"/>
            <a:ext cx="4146590" cy="548132"/>
          </a:xfrm>
          <a:prstGeom prst="rect">
            <a:avLst/>
          </a:prstGeom>
        </p:spPr>
        <p:txBody>
          <a:bodyPr lIns="0" tIns="0" rIns="0" bIns="0" rtlCol="0" anchor="t">
            <a:spAutoFit/>
          </a:bodyPr>
          <a:lstStyle/>
          <a:p>
            <a:pPr algn="ctr">
              <a:lnSpc>
                <a:spcPts val="4438"/>
              </a:lnSpc>
            </a:pPr>
            <a:r>
              <a:rPr lang="en-US" sz="3170" b="1">
                <a:solidFill>
                  <a:srgbClr val="4BD1FB"/>
                </a:solidFill>
                <a:latin typeface="Canva Sans Bold"/>
                <a:ea typeface="Canva Sans Bold"/>
                <a:cs typeface="Canva Sans Bold"/>
                <a:sym typeface="Canva Sans Bold"/>
              </a:rPr>
              <a:t>User Experience KPIs</a:t>
            </a:r>
          </a:p>
        </p:txBody>
      </p:sp>
      <p:sp>
        <p:nvSpPr>
          <p:cNvPr id="8" name="TextBox 8"/>
          <p:cNvSpPr txBox="1"/>
          <p:nvPr/>
        </p:nvSpPr>
        <p:spPr>
          <a:xfrm>
            <a:off x="6627850" y="2407218"/>
            <a:ext cx="10837227" cy="3919982"/>
          </a:xfrm>
          <a:prstGeom prst="rect">
            <a:avLst/>
          </a:prstGeom>
        </p:spPr>
        <p:txBody>
          <a:bodyPr lIns="0" tIns="0" rIns="0" bIns="0" rtlCol="0" anchor="t">
            <a:spAutoFit/>
          </a:bodyPr>
          <a:lstStyle/>
          <a:p>
            <a:pPr marL="684404" lvl="1" indent="-342202" algn="just">
              <a:lnSpc>
                <a:spcPts val="4438"/>
              </a:lnSpc>
              <a:buFont typeface="Arial"/>
              <a:buChar char="•"/>
            </a:pPr>
            <a:r>
              <a:rPr lang="en-US" sz="3170">
                <a:solidFill>
                  <a:srgbClr val="FFFFFF"/>
                </a:solidFill>
                <a:latin typeface="Canva Sans"/>
                <a:ea typeface="Canva Sans"/>
                <a:cs typeface="Canva Sans"/>
                <a:sym typeface="Canva Sans"/>
              </a:rPr>
              <a:t>Net Promoter Score (NPS): Measures the likelihood of users recommending the app to others.</a:t>
            </a:r>
          </a:p>
          <a:p>
            <a:pPr marL="684404" lvl="1" indent="-342202" algn="just">
              <a:lnSpc>
                <a:spcPts val="4438"/>
              </a:lnSpc>
              <a:buFont typeface="Arial"/>
              <a:buChar char="•"/>
            </a:pPr>
            <a:r>
              <a:rPr lang="en-US" sz="3170">
                <a:solidFill>
                  <a:srgbClr val="FFFFFF"/>
                </a:solidFill>
                <a:latin typeface="Canva Sans"/>
                <a:ea typeface="Canva Sans"/>
                <a:cs typeface="Canva Sans"/>
                <a:sym typeface="Canva Sans"/>
              </a:rPr>
              <a:t>User Effort Score (UES): Evaluates how easy users find specific tasks within the app.</a:t>
            </a:r>
          </a:p>
          <a:p>
            <a:pPr marL="684404" lvl="1" indent="-342202" algn="just">
              <a:lnSpc>
                <a:spcPts val="4438"/>
              </a:lnSpc>
              <a:buFont typeface="Arial"/>
              <a:buChar char="•"/>
            </a:pPr>
            <a:r>
              <a:rPr lang="en-US" sz="3170">
                <a:solidFill>
                  <a:srgbClr val="FFFFFF"/>
                </a:solidFill>
                <a:latin typeface="Canva Sans"/>
                <a:ea typeface="Canva Sans"/>
                <a:cs typeface="Canva Sans"/>
                <a:sym typeface="Canva Sans"/>
              </a:rPr>
              <a:t>Feature Satisfaction Scores: User ratings for individual app features.</a:t>
            </a:r>
          </a:p>
          <a:p>
            <a:pPr algn="ctr">
              <a:lnSpc>
                <a:spcPts val="4438"/>
              </a:lnSpc>
            </a:pPr>
            <a:endParaRPr lang="en-US" sz="3170">
              <a:solidFill>
                <a:srgbClr val="FFFFFF"/>
              </a:solidFill>
              <a:latin typeface="Canva Sans"/>
              <a:ea typeface="Canva Sans"/>
              <a:cs typeface="Canva Sans"/>
              <a:sym typeface="Canva Sans"/>
            </a:endParaRPr>
          </a:p>
        </p:txBody>
      </p:sp>
      <p:sp>
        <p:nvSpPr>
          <p:cNvPr id="9" name="TextBox 9"/>
          <p:cNvSpPr txBox="1"/>
          <p:nvPr/>
        </p:nvSpPr>
        <p:spPr>
          <a:xfrm>
            <a:off x="6665950" y="6260525"/>
            <a:ext cx="5473779" cy="548132"/>
          </a:xfrm>
          <a:prstGeom prst="rect">
            <a:avLst/>
          </a:prstGeom>
        </p:spPr>
        <p:txBody>
          <a:bodyPr lIns="0" tIns="0" rIns="0" bIns="0" rtlCol="0" anchor="t">
            <a:spAutoFit/>
          </a:bodyPr>
          <a:lstStyle/>
          <a:p>
            <a:pPr algn="ctr">
              <a:lnSpc>
                <a:spcPts val="4438"/>
              </a:lnSpc>
            </a:pPr>
            <a:r>
              <a:rPr lang="en-US" sz="3170" b="1">
                <a:solidFill>
                  <a:srgbClr val="4BD1FB"/>
                </a:solidFill>
                <a:latin typeface="Canva Sans Bold"/>
                <a:ea typeface="Canva Sans Bold"/>
                <a:cs typeface="Canva Sans Bold"/>
                <a:sym typeface="Canva Sans Bold"/>
              </a:rPr>
              <a:t>Advanced Engagement KPIs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000" r="-25000"/>
              </a:stretch>
            </a:blipFill>
          </p:spPr>
          <p:txBody>
            <a:bodyPr/>
            <a:lstStyle/>
            <a:p>
              <a:endParaRPr lang="en-US"/>
            </a:p>
          </p:txBody>
        </p:sp>
      </p:grpSp>
      <p:sp>
        <p:nvSpPr>
          <p:cNvPr id="5" name="TextBox 5"/>
          <p:cNvSpPr txBox="1"/>
          <p:nvPr/>
        </p:nvSpPr>
        <p:spPr>
          <a:xfrm>
            <a:off x="824320" y="3827826"/>
            <a:ext cx="10434893" cy="2633834"/>
          </a:xfrm>
          <a:prstGeom prst="rect">
            <a:avLst/>
          </a:prstGeom>
        </p:spPr>
        <p:txBody>
          <a:bodyPr lIns="0" tIns="0" rIns="0" bIns="0" rtlCol="0" anchor="t">
            <a:spAutoFit/>
          </a:bodyPr>
          <a:lstStyle/>
          <a:p>
            <a:pPr marL="0" lvl="0" indent="0" algn="ctr">
              <a:lnSpc>
                <a:spcPts val="10543"/>
              </a:lnSpc>
            </a:pPr>
            <a:r>
              <a:rPr lang="en-US" sz="7530" b="1" spc="459">
                <a:solidFill>
                  <a:srgbClr val="FFFFFF"/>
                </a:solidFill>
                <a:latin typeface="Now Bold"/>
                <a:ea typeface="Now Bold"/>
                <a:cs typeface="Now Bold"/>
                <a:sym typeface="Now Bold"/>
              </a:rPr>
              <a:t>Thank's For Watching</a:t>
            </a:r>
          </a:p>
        </p:txBody>
      </p:sp>
      <p:sp>
        <p:nvSpPr>
          <p:cNvPr id="6" name="Freeform 6"/>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7931590" y="4663219"/>
            <a:ext cx="8457192" cy="1000925"/>
          </a:xfrm>
          <a:prstGeom prst="rect">
            <a:avLst/>
          </a:prstGeom>
        </p:spPr>
        <p:txBody>
          <a:bodyPr lIns="0" tIns="0" rIns="0" bIns="0" rtlCol="0" anchor="t">
            <a:spAutoFit/>
          </a:bodyPr>
          <a:lstStyle/>
          <a:p>
            <a:pPr marL="0" lvl="0" indent="0" algn="ctr">
              <a:lnSpc>
                <a:spcPts val="7884"/>
              </a:lnSpc>
              <a:spcBef>
                <a:spcPct val="0"/>
              </a:spcBef>
            </a:pPr>
            <a:r>
              <a:rPr lang="en-US" sz="6570" b="1">
                <a:solidFill>
                  <a:srgbClr val="FFFFFF"/>
                </a:solidFill>
                <a:latin typeface="Now Bold"/>
                <a:ea typeface="Now Bold"/>
                <a:cs typeface="Now Bold"/>
                <a:sym typeface="Now Bold"/>
              </a:rPr>
              <a:t>ABOUT DATASET</a:t>
            </a:r>
          </a:p>
        </p:txBody>
      </p:sp>
      <p:grpSp>
        <p:nvGrpSpPr>
          <p:cNvPr id="3" name="Group 3"/>
          <p:cNvGrpSpPr/>
          <p:nvPr/>
        </p:nvGrpSpPr>
        <p:grpSpPr>
          <a:xfrm>
            <a:off x="-2187308" y="-390515"/>
            <a:ext cx="9290549" cy="11108393"/>
            <a:chOff x="0" y="0"/>
            <a:chExt cx="8603361" cy="10286746"/>
          </a:xfrm>
        </p:grpSpPr>
        <p:sp>
          <p:nvSpPr>
            <p:cNvPr id="4" name="Freeform 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t="-12765" b="-12765"/>
              </a:stretch>
            </a:blipFill>
          </p:spPr>
          <p:txBody>
            <a:bodyPr/>
            <a:lstStyle/>
            <a:p>
              <a:endParaRPr lang="en-US"/>
            </a:p>
          </p:txBody>
        </p:sp>
      </p:grpSp>
      <p:sp>
        <p:nvSpPr>
          <p:cNvPr id="5" name="Freeform 5"/>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81160"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grpSp>
      <p:sp>
        <p:nvSpPr>
          <p:cNvPr id="7" name="Freeform 7"/>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txBody>
          <a:bodyPr/>
          <a:lstStyle/>
          <a:p>
            <a:endParaRPr lang="en-US"/>
          </a:p>
        </p:txBody>
      </p:sp>
      <p:grpSp>
        <p:nvGrpSpPr>
          <p:cNvPr id="8" name="Group 8"/>
          <p:cNvGrpSpPr/>
          <p:nvPr/>
        </p:nvGrpSpPr>
        <p:grpSpPr>
          <a:xfrm>
            <a:off x="12052760" y="0"/>
            <a:ext cx="6254290" cy="10287000"/>
            <a:chOff x="0" y="0"/>
            <a:chExt cx="3860673" cy="6350000"/>
          </a:xfrm>
        </p:grpSpPr>
        <p:sp>
          <p:nvSpPr>
            <p:cNvPr id="9" name="Freeform 9"/>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5"/>
              <a:stretch>
                <a:fillRect l="-73436" r="-73436"/>
              </a:stretch>
            </a:blipFill>
          </p:spPr>
          <p:txBody>
            <a:bodyPr/>
            <a:lstStyle/>
            <a:p>
              <a:endParaRPr lang="en-US"/>
            </a:p>
          </p:txBody>
        </p:sp>
      </p:grpSp>
      <p:sp>
        <p:nvSpPr>
          <p:cNvPr id="10" name="Freeform 10"/>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txBody>
          <a:bodyPr/>
          <a:lstStyle/>
          <a:p>
            <a:endParaRPr lang="en-US"/>
          </a:p>
        </p:txBody>
      </p:sp>
      <p:grpSp>
        <p:nvGrpSpPr>
          <p:cNvPr id="11" name="Group 11"/>
          <p:cNvGrpSpPr/>
          <p:nvPr/>
        </p:nvGrpSpPr>
        <p:grpSpPr>
          <a:xfrm rot="-10800000">
            <a:off x="15966396" y="9258300"/>
            <a:ext cx="13457996" cy="3264379"/>
            <a:chOff x="0" y="0"/>
            <a:chExt cx="17943995" cy="4352506"/>
          </a:xfrm>
        </p:grpSpPr>
        <p:sp>
          <p:nvSpPr>
            <p:cNvPr id="12" name="Freeform 12"/>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sp>
          <p:nvSpPr>
            <p:cNvPr id="14" name="Freeform 14"/>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grpSp>
      <p:sp>
        <p:nvSpPr>
          <p:cNvPr id="16" name="TextBox 16"/>
          <p:cNvSpPr txBox="1"/>
          <p:nvPr/>
        </p:nvSpPr>
        <p:spPr>
          <a:xfrm>
            <a:off x="2813110" y="1028700"/>
            <a:ext cx="8967452" cy="1645920"/>
          </a:xfrm>
          <a:prstGeom prst="rect">
            <a:avLst/>
          </a:prstGeom>
        </p:spPr>
        <p:txBody>
          <a:bodyPr lIns="0" tIns="0" rIns="0" bIns="0" rtlCol="0" anchor="t">
            <a:spAutoFit/>
          </a:bodyPr>
          <a:lstStyle/>
          <a:p>
            <a:pPr algn="ctr">
              <a:lnSpc>
                <a:spcPts val="6480"/>
              </a:lnSpc>
            </a:pPr>
            <a:r>
              <a:rPr lang="en-US" sz="5400" b="1">
                <a:solidFill>
                  <a:srgbClr val="FFFFFF"/>
                </a:solidFill>
                <a:latin typeface="Now Bold"/>
                <a:ea typeface="Now Bold"/>
                <a:cs typeface="Now Bold"/>
                <a:sym typeface="Now Bold"/>
              </a:rPr>
              <a:t>ABOUT DATASET</a:t>
            </a:r>
          </a:p>
          <a:p>
            <a:pPr marL="0" lvl="0" indent="0" algn="ctr">
              <a:lnSpc>
                <a:spcPts val="6480"/>
              </a:lnSpc>
              <a:spcBef>
                <a:spcPct val="0"/>
              </a:spcBef>
            </a:pPr>
            <a:endParaRPr lang="en-US" sz="5400" b="1">
              <a:solidFill>
                <a:srgbClr val="FFFFFF"/>
              </a:solidFill>
              <a:latin typeface="Now Bold"/>
              <a:ea typeface="Now Bold"/>
              <a:cs typeface="Now Bold"/>
              <a:sym typeface="Now Bold"/>
            </a:endParaRPr>
          </a:p>
        </p:txBody>
      </p:sp>
      <p:sp>
        <p:nvSpPr>
          <p:cNvPr id="17" name="TextBox 17"/>
          <p:cNvSpPr txBox="1"/>
          <p:nvPr/>
        </p:nvSpPr>
        <p:spPr>
          <a:xfrm>
            <a:off x="790611" y="2646426"/>
            <a:ext cx="11829870" cy="4329684"/>
          </a:xfrm>
          <a:prstGeom prst="rect">
            <a:avLst/>
          </a:prstGeom>
        </p:spPr>
        <p:txBody>
          <a:bodyPr lIns="0" tIns="0" rIns="0" bIns="0" rtlCol="0" anchor="t">
            <a:spAutoFit/>
          </a:bodyPr>
          <a:lstStyle/>
          <a:p>
            <a:pPr algn="ctr">
              <a:lnSpc>
                <a:spcPts val="4277"/>
              </a:lnSpc>
              <a:spcBef>
                <a:spcPct val="0"/>
              </a:spcBef>
            </a:pPr>
            <a:endParaRPr/>
          </a:p>
          <a:p>
            <a:pPr algn="l">
              <a:lnSpc>
                <a:spcPts val="4277"/>
              </a:lnSpc>
              <a:spcBef>
                <a:spcPct val="0"/>
              </a:spcBef>
            </a:pPr>
            <a:r>
              <a:rPr lang="en-US" sz="3099">
                <a:solidFill>
                  <a:srgbClr val="FFFFFF"/>
                </a:solidFill>
                <a:latin typeface="DM Sans"/>
                <a:ea typeface="DM Sans"/>
                <a:cs typeface="DM Sans"/>
                <a:sym typeface="DM Sans"/>
              </a:rPr>
              <a:t>Today, many companies have a mobile presence. They provide their services and products free in their mobile applications in an attempt to transitions their customers to a paid membership like youtube premium, pandora premium.</a:t>
            </a:r>
          </a:p>
          <a:p>
            <a:pPr algn="l">
              <a:lnSpc>
                <a:spcPts val="4277"/>
              </a:lnSpc>
              <a:spcBef>
                <a:spcPct val="0"/>
              </a:spcBef>
            </a:pPr>
            <a:r>
              <a:rPr lang="en-US" sz="3099">
                <a:solidFill>
                  <a:srgbClr val="FFFFFF"/>
                </a:solidFill>
                <a:latin typeface="DM Sans"/>
                <a:ea typeface="DM Sans"/>
                <a:cs typeface="DM Sans"/>
                <a:sym typeface="DM Sans"/>
              </a:rPr>
              <a:t>Based on the budget the companies need how much it will pay? as marketing efforts are never free. These companies need to know exactly who to target with offers and promotions.</a:t>
            </a:r>
          </a:p>
        </p:txBody>
      </p:sp>
      <p:sp>
        <p:nvSpPr>
          <p:cNvPr id="18" name="TextBox 18"/>
          <p:cNvSpPr txBox="1"/>
          <p:nvPr/>
        </p:nvSpPr>
        <p:spPr>
          <a:xfrm>
            <a:off x="-152025" y="2143023"/>
            <a:ext cx="4256332" cy="1705942"/>
          </a:xfrm>
          <a:prstGeom prst="rect">
            <a:avLst/>
          </a:prstGeom>
        </p:spPr>
        <p:txBody>
          <a:bodyPr lIns="0" tIns="0" rIns="0" bIns="0" rtlCol="0" anchor="t">
            <a:spAutoFit/>
          </a:bodyPr>
          <a:lstStyle/>
          <a:p>
            <a:pPr algn="ctr">
              <a:lnSpc>
                <a:spcPts val="6841"/>
              </a:lnSpc>
            </a:pPr>
            <a:r>
              <a:rPr lang="en-US" sz="4957" b="1">
                <a:solidFill>
                  <a:srgbClr val="4BD1FB"/>
                </a:solidFill>
                <a:latin typeface="DM Sans Bold"/>
                <a:ea typeface="DM Sans Bold"/>
                <a:cs typeface="DM Sans Bold"/>
                <a:sym typeface="DM Sans Bold"/>
              </a:rPr>
              <a:t>Context</a:t>
            </a:r>
          </a:p>
          <a:p>
            <a:pPr marL="0" lvl="0" indent="0" algn="ctr">
              <a:lnSpc>
                <a:spcPts val="6841"/>
              </a:lnSpc>
              <a:spcBef>
                <a:spcPct val="0"/>
              </a:spcBef>
            </a:pPr>
            <a:endParaRPr lang="en-US" sz="4957" b="1">
              <a:solidFill>
                <a:srgbClr val="4BD1FB"/>
              </a:solidFill>
              <a:latin typeface="DM Sans Bold"/>
              <a:ea typeface="DM Sans Bold"/>
              <a:cs typeface="DM Sans Bold"/>
              <a:sym typeface="DM Sa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7931590" y="4663219"/>
            <a:ext cx="8457192" cy="1000925"/>
          </a:xfrm>
          <a:prstGeom prst="rect">
            <a:avLst/>
          </a:prstGeom>
        </p:spPr>
        <p:txBody>
          <a:bodyPr lIns="0" tIns="0" rIns="0" bIns="0" rtlCol="0" anchor="t">
            <a:spAutoFit/>
          </a:bodyPr>
          <a:lstStyle/>
          <a:p>
            <a:pPr marL="0" lvl="0" indent="0" algn="ctr">
              <a:lnSpc>
                <a:spcPts val="7884"/>
              </a:lnSpc>
              <a:spcBef>
                <a:spcPct val="0"/>
              </a:spcBef>
            </a:pPr>
            <a:r>
              <a:rPr lang="en-US" sz="6570" b="1">
                <a:solidFill>
                  <a:srgbClr val="FFFFFF"/>
                </a:solidFill>
                <a:latin typeface="Now Bold"/>
                <a:ea typeface="Now Bold"/>
                <a:cs typeface="Now Bold"/>
                <a:sym typeface="Now Bold"/>
              </a:rPr>
              <a:t>CONTENT</a:t>
            </a:r>
          </a:p>
        </p:txBody>
      </p:sp>
      <p:grpSp>
        <p:nvGrpSpPr>
          <p:cNvPr id="3" name="Group 3"/>
          <p:cNvGrpSpPr/>
          <p:nvPr/>
        </p:nvGrpSpPr>
        <p:grpSpPr>
          <a:xfrm>
            <a:off x="-2187308" y="-390515"/>
            <a:ext cx="9290549" cy="11108393"/>
            <a:chOff x="0" y="0"/>
            <a:chExt cx="8603361" cy="10286746"/>
          </a:xfrm>
        </p:grpSpPr>
        <p:sp>
          <p:nvSpPr>
            <p:cNvPr id="4" name="Freeform 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t="-12765" b="-12765"/>
              </a:stretch>
            </a:blipFill>
          </p:spPr>
          <p:txBody>
            <a:bodyPr/>
            <a:lstStyle/>
            <a:p>
              <a:endParaRPr lang="en-US"/>
            </a:p>
          </p:txBody>
        </p:sp>
      </p:grpSp>
      <p:sp>
        <p:nvSpPr>
          <p:cNvPr id="5" name="Freeform 5"/>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860032"/>
          </a:xfrm>
          <a:custGeom>
            <a:avLst/>
            <a:gdLst/>
            <a:ahLst/>
            <a:cxnLst/>
            <a:rect l="l" t="t" r="r" b="b"/>
            <a:pathLst>
              <a:path w="18288000" h="3860032">
                <a:moveTo>
                  <a:pt x="0" y="0"/>
                </a:moveTo>
                <a:lnTo>
                  <a:pt x="18288000" y="0"/>
                </a:lnTo>
                <a:lnTo>
                  <a:pt x="18288000" y="3860032"/>
                </a:lnTo>
                <a:lnTo>
                  <a:pt x="0" y="3860032"/>
                </a:lnTo>
                <a:lnTo>
                  <a:pt x="0" y="0"/>
                </a:lnTo>
                <a:close/>
              </a:path>
            </a:pathLst>
          </a:custGeom>
          <a:blipFill>
            <a:blip r:embed="rId2"/>
            <a:stretch>
              <a:fillRect t="-107827" b="-107827"/>
            </a:stretch>
          </a:blipFill>
        </p:spPr>
        <p:txBody>
          <a:bodyPr/>
          <a:lstStyle/>
          <a:p>
            <a:endParaRPr lang="en-US"/>
          </a:p>
        </p:txBody>
      </p:sp>
      <p:grpSp>
        <p:nvGrpSpPr>
          <p:cNvPr id="3" name="Group 3"/>
          <p:cNvGrpSpPr/>
          <p:nvPr/>
        </p:nvGrpSpPr>
        <p:grpSpPr>
          <a:xfrm>
            <a:off x="4458366" y="0"/>
            <a:ext cx="9658350" cy="10287000"/>
            <a:chOff x="0" y="0"/>
            <a:chExt cx="2543763" cy="2709333"/>
          </a:xfrm>
        </p:grpSpPr>
        <p:sp>
          <p:nvSpPr>
            <p:cNvPr id="4" name="Freeform 4"/>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txBody>
            <a:bodyPr/>
            <a:lstStyle/>
            <a:p>
              <a:endParaRPr lang="en-US"/>
            </a:p>
          </p:txBody>
        </p:sp>
        <p:sp>
          <p:nvSpPr>
            <p:cNvPr id="5" name="TextBox 5"/>
            <p:cNvSpPr txBox="1"/>
            <p:nvPr/>
          </p:nvSpPr>
          <p:spPr>
            <a:xfrm>
              <a:off x="0" y="-38100"/>
              <a:ext cx="2543763" cy="2747433"/>
            </a:xfrm>
            <a:prstGeom prst="rect">
              <a:avLst/>
            </a:prstGeom>
          </p:spPr>
          <p:txBody>
            <a:bodyPr lIns="50800" tIns="50800" rIns="50800" bIns="50800" rtlCol="0" anchor="ctr"/>
            <a:lstStyle/>
            <a:p>
              <a:pPr algn="ctr">
                <a:lnSpc>
                  <a:spcPts val="2605"/>
                </a:lnSpc>
              </a:pPr>
              <a:endParaRPr/>
            </a:p>
          </p:txBody>
        </p:sp>
      </p:grpSp>
      <p:sp>
        <p:nvSpPr>
          <p:cNvPr id="6" name="TextBox 6"/>
          <p:cNvSpPr txBox="1"/>
          <p:nvPr/>
        </p:nvSpPr>
        <p:spPr>
          <a:xfrm>
            <a:off x="5021151" y="2559219"/>
            <a:ext cx="8245699" cy="1541145"/>
          </a:xfrm>
          <a:prstGeom prst="rect">
            <a:avLst/>
          </a:prstGeom>
        </p:spPr>
        <p:txBody>
          <a:bodyPr lIns="0" tIns="0" rIns="0" bIns="0" rtlCol="0" anchor="t">
            <a:spAutoFit/>
          </a:bodyPr>
          <a:lstStyle/>
          <a:p>
            <a:pPr algn="ctr">
              <a:lnSpc>
                <a:spcPts val="6480"/>
              </a:lnSpc>
            </a:pPr>
            <a:r>
              <a:rPr lang="en-US" sz="5400" b="1">
                <a:solidFill>
                  <a:srgbClr val="FFFFFF"/>
                </a:solidFill>
                <a:latin typeface="Now Bold"/>
                <a:ea typeface="Now Bold"/>
                <a:cs typeface="Now Bold"/>
                <a:sym typeface="Now Bold"/>
              </a:rPr>
              <a:t>CONTENT</a:t>
            </a:r>
          </a:p>
          <a:p>
            <a:pPr marL="0" lvl="0" indent="0" algn="ctr">
              <a:lnSpc>
                <a:spcPts val="5687"/>
              </a:lnSpc>
              <a:spcBef>
                <a:spcPct val="0"/>
              </a:spcBef>
            </a:pPr>
            <a:endParaRPr lang="en-US" sz="5400" b="1">
              <a:solidFill>
                <a:srgbClr val="FFFFFF"/>
              </a:solidFill>
              <a:latin typeface="Now Bold"/>
              <a:ea typeface="Now Bold"/>
              <a:cs typeface="Now Bold"/>
              <a:sym typeface="Now Bold"/>
            </a:endParaRPr>
          </a:p>
        </p:txBody>
      </p:sp>
      <p:sp>
        <p:nvSpPr>
          <p:cNvPr id="7" name="TextBox 7"/>
          <p:cNvSpPr txBox="1"/>
          <p:nvPr/>
        </p:nvSpPr>
        <p:spPr>
          <a:xfrm>
            <a:off x="3170848" y="5190373"/>
            <a:ext cx="5992868"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4BD1FB"/>
                </a:solidFill>
                <a:latin typeface="DM Sans Bold"/>
                <a:ea typeface="DM Sans Bold"/>
                <a:cs typeface="DM Sans Bold"/>
                <a:sym typeface="DM Sans Bold"/>
              </a:rPr>
              <a:t>App _data</a:t>
            </a:r>
          </a:p>
        </p:txBody>
      </p:sp>
      <p:sp>
        <p:nvSpPr>
          <p:cNvPr id="8" name="TextBox 8"/>
          <p:cNvSpPr txBox="1"/>
          <p:nvPr/>
        </p:nvSpPr>
        <p:spPr>
          <a:xfrm>
            <a:off x="2828162" y="4267591"/>
            <a:ext cx="8950322" cy="637032"/>
          </a:xfrm>
          <a:prstGeom prst="rect">
            <a:avLst/>
          </a:prstGeom>
        </p:spPr>
        <p:txBody>
          <a:bodyPr lIns="0" tIns="0" rIns="0" bIns="0" rtlCol="0" anchor="t">
            <a:spAutoFit/>
          </a:bodyPr>
          <a:lstStyle/>
          <a:p>
            <a:pPr marL="0" lvl="0" indent="0" algn="ctr">
              <a:lnSpc>
                <a:spcPts val="5244"/>
              </a:lnSpc>
              <a:spcBef>
                <a:spcPct val="0"/>
              </a:spcBef>
            </a:pPr>
            <a:r>
              <a:rPr lang="en-US" sz="3800">
                <a:solidFill>
                  <a:srgbClr val="FFFFFF"/>
                </a:solidFill>
                <a:latin typeface="DM Sans"/>
                <a:ea typeface="DM Sans"/>
                <a:cs typeface="DM Sans"/>
                <a:sym typeface="DM Sans"/>
              </a:rPr>
              <a:t>The data Contain 1 file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7809670" y="5143500"/>
            <a:ext cx="9822696" cy="1000925"/>
          </a:xfrm>
          <a:prstGeom prst="rect">
            <a:avLst/>
          </a:prstGeom>
        </p:spPr>
        <p:txBody>
          <a:bodyPr lIns="0" tIns="0" rIns="0" bIns="0" rtlCol="0" anchor="t">
            <a:spAutoFit/>
          </a:bodyPr>
          <a:lstStyle/>
          <a:p>
            <a:pPr marL="0" lvl="0" indent="0" algn="ctr">
              <a:lnSpc>
                <a:spcPts val="7884"/>
              </a:lnSpc>
              <a:spcBef>
                <a:spcPct val="0"/>
              </a:spcBef>
            </a:pPr>
            <a:r>
              <a:rPr lang="en-US" sz="6570" b="1">
                <a:solidFill>
                  <a:srgbClr val="FFFFFF"/>
                </a:solidFill>
                <a:latin typeface="Now Bold"/>
                <a:ea typeface="Now Bold"/>
                <a:cs typeface="Now Bold"/>
                <a:sym typeface="Now Bold"/>
              </a:rPr>
              <a:t>DATASET DESCRIPTION</a:t>
            </a:r>
          </a:p>
        </p:txBody>
      </p:sp>
      <p:grpSp>
        <p:nvGrpSpPr>
          <p:cNvPr id="3" name="Group 3"/>
          <p:cNvGrpSpPr/>
          <p:nvPr/>
        </p:nvGrpSpPr>
        <p:grpSpPr>
          <a:xfrm>
            <a:off x="-2187308" y="-390515"/>
            <a:ext cx="9290549" cy="11108393"/>
            <a:chOff x="0" y="0"/>
            <a:chExt cx="8603361" cy="10286746"/>
          </a:xfrm>
        </p:grpSpPr>
        <p:sp>
          <p:nvSpPr>
            <p:cNvPr id="4" name="Freeform 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t="-12765" b="-12765"/>
              </a:stretch>
            </a:blipFill>
          </p:spPr>
          <p:txBody>
            <a:bodyPr/>
            <a:lstStyle/>
            <a:p>
              <a:endParaRPr lang="en-US"/>
            </a:p>
          </p:txBody>
        </p:sp>
      </p:grpSp>
      <p:sp>
        <p:nvSpPr>
          <p:cNvPr id="5" name="Freeform 5"/>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TextBox 2"/>
          <p:cNvSpPr txBox="1"/>
          <p:nvPr/>
        </p:nvSpPr>
        <p:spPr>
          <a:xfrm>
            <a:off x="2501373" y="852303"/>
            <a:ext cx="10036838" cy="826770"/>
          </a:xfrm>
          <a:prstGeom prst="rect">
            <a:avLst/>
          </a:prstGeom>
        </p:spPr>
        <p:txBody>
          <a:bodyPr lIns="0" tIns="0" rIns="0" bIns="0" rtlCol="0" anchor="t">
            <a:spAutoFit/>
          </a:bodyPr>
          <a:lstStyle/>
          <a:p>
            <a:pPr marL="0" lvl="0" indent="0" algn="l">
              <a:lnSpc>
                <a:spcPts val="6480"/>
              </a:lnSpc>
              <a:spcBef>
                <a:spcPct val="0"/>
              </a:spcBef>
            </a:pPr>
            <a:r>
              <a:rPr lang="en-US" sz="5400" b="1">
                <a:solidFill>
                  <a:srgbClr val="FFFFFF"/>
                </a:solidFill>
                <a:latin typeface="Now Bold"/>
                <a:ea typeface="Now Bold"/>
                <a:cs typeface="Now Bold"/>
                <a:sym typeface="Now Bold"/>
              </a:rPr>
              <a:t>APP_DATASET DESCRIPTION</a:t>
            </a:r>
          </a:p>
        </p:txBody>
      </p:sp>
      <p:sp>
        <p:nvSpPr>
          <p:cNvPr id="3" name="TextBox 3"/>
          <p:cNvSpPr txBox="1"/>
          <p:nvPr/>
        </p:nvSpPr>
        <p:spPr>
          <a:xfrm>
            <a:off x="2326089" y="3245753"/>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01</a:t>
            </a:r>
          </a:p>
        </p:txBody>
      </p:sp>
      <p:sp>
        <p:nvSpPr>
          <p:cNvPr id="4" name="TextBox 4"/>
          <p:cNvSpPr txBox="1"/>
          <p:nvPr/>
        </p:nvSpPr>
        <p:spPr>
          <a:xfrm>
            <a:off x="2326089" y="4240235"/>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02</a:t>
            </a:r>
          </a:p>
        </p:txBody>
      </p:sp>
      <p:sp>
        <p:nvSpPr>
          <p:cNvPr id="5" name="TextBox 5"/>
          <p:cNvSpPr txBox="1"/>
          <p:nvPr/>
        </p:nvSpPr>
        <p:spPr>
          <a:xfrm>
            <a:off x="2326089" y="5228930"/>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03</a:t>
            </a:r>
          </a:p>
        </p:txBody>
      </p:sp>
      <p:sp>
        <p:nvSpPr>
          <p:cNvPr id="6" name="TextBox 6"/>
          <p:cNvSpPr txBox="1"/>
          <p:nvPr/>
        </p:nvSpPr>
        <p:spPr>
          <a:xfrm>
            <a:off x="2326089" y="6178644"/>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04</a:t>
            </a:r>
          </a:p>
        </p:txBody>
      </p:sp>
      <p:sp>
        <p:nvSpPr>
          <p:cNvPr id="7" name="TextBox 7"/>
          <p:cNvSpPr txBox="1"/>
          <p:nvPr/>
        </p:nvSpPr>
        <p:spPr>
          <a:xfrm>
            <a:off x="2501373" y="2103717"/>
            <a:ext cx="12783512" cy="644271"/>
          </a:xfrm>
          <a:prstGeom prst="rect">
            <a:avLst/>
          </a:prstGeom>
        </p:spPr>
        <p:txBody>
          <a:bodyPr lIns="0" tIns="0" rIns="0" bIns="0" rtlCol="0" anchor="t">
            <a:spAutoFit/>
          </a:bodyPr>
          <a:lstStyle/>
          <a:p>
            <a:pPr marL="0" lvl="0" indent="0" algn="l">
              <a:lnSpc>
                <a:spcPts val="5381"/>
              </a:lnSpc>
              <a:spcBef>
                <a:spcPct val="0"/>
              </a:spcBef>
            </a:pPr>
            <a:r>
              <a:rPr lang="en-US" sz="3900" b="1" u="sng">
                <a:solidFill>
                  <a:srgbClr val="4BD1FB"/>
                </a:solidFill>
                <a:latin typeface="DM Sans Bold"/>
                <a:ea typeface="DM Sans Bold"/>
                <a:cs typeface="DM Sans Bold"/>
                <a:sym typeface="DM Sans Bold"/>
              </a:rPr>
              <a:t>The columns of the data consist of:</a:t>
            </a:r>
          </a:p>
        </p:txBody>
      </p:sp>
      <p:sp>
        <p:nvSpPr>
          <p:cNvPr id="8" name="Freeform 8"/>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3472218"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10"/>
          <p:cNvSpPr txBox="1"/>
          <p:nvPr/>
        </p:nvSpPr>
        <p:spPr>
          <a:xfrm>
            <a:off x="3426618" y="3299165"/>
            <a:ext cx="6345242" cy="512445"/>
          </a:xfrm>
          <a:prstGeom prst="rect">
            <a:avLst/>
          </a:prstGeom>
        </p:spPr>
        <p:txBody>
          <a:bodyPr lIns="0" tIns="0" rIns="0" bIns="0" rtlCol="0" anchor="t">
            <a:spAutoFit/>
          </a:bodyPr>
          <a:lstStyle/>
          <a:p>
            <a:pPr marL="0" lvl="0" indent="0" algn="l">
              <a:lnSpc>
                <a:spcPts val="4140"/>
              </a:lnSpc>
              <a:spcBef>
                <a:spcPct val="0"/>
              </a:spcBef>
            </a:pPr>
            <a:r>
              <a:rPr lang="en-US" sz="3000">
                <a:solidFill>
                  <a:srgbClr val="FFFFFF"/>
                </a:solidFill>
                <a:latin typeface="DM Sans"/>
                <a:ea typeface="DM Sans"/>
                <a:cs typeface="DM Sans"/>
                <a:sym typeface="DM Sans"/>
              </a:rPr>
              <a:t>User ID</a:t>
            </a:r>
          </a:p>
        </p:txBody>
      </p:sp>
      <p:sp>
        <p:nvSpPr>
          <p:cNvPr id="11" name="TextBox 11"/>
          <p:cNvSpPr txBox="1"/>
          <p:nvPr/>
        </p:nvSpPr>
        <p:spPr>
          <a:xfrm>
            <a:off x="3398043" y="4240235"/>
            <a:ext cx="6345242" cy="512445"/>
          </a:xfrm>
          <a:prstGeom prst="rect">
            <a:avLst/>
          </a:prstGeom>
        </p:spPr>
        <p:txBody>
          <a:bodyPr lIns="0" tIns="0" rIns="0" bIns="0" rtlCol="0" anchor="t">
            <a:spAutoFit/>
          </a:bodyPr>
          <a:lstStyle/>
          <a:p>
            <a:pPr marL="0" lvl="0" indent="0" algn="l">
              <a:lnSpc>
                <a:spcPts val="4139"/>
              </a:lnSpc>
              <a:spcBef>
                <a:spcPct val="0"/>
              </a:spcBef>
            </a:pPr>
            <a:r>
              <a:rPr lang="en-US" sz="2999">
                <a:solidFill>
                  <a:srgbClr val="FFFFFF"/>
                </a:solidFill>
                <a:latin typeface="DM Sans"/>
                <a:ea typeface="DM Sans"/>
                <a:cs typeface="DM Sans"/>
                <a:sym typeface="DM Sans"/>
              </a:rPr>
              <a:t>First_open </a:t>
            </a:r>
          </a:p>
        </p:txBody>
      </p:sp>
      <p:sp>
        <p:nvSpPr>
          <p:cNvPr id="12" name="TextBox 12"/>
          <p:cNvSpPr txBox="1"/>
          <p:nvPr/>
        </p:nvSpPr>
        <p:spPr>
          <a:xfrm>
            <a:off x="3369468" y="5237574"/>
            <a:ext cx="6345242" cy="512445"/>
          </a:xfrm>
          <a:prstGeom prst="rect">
            <a:avLst/>
          </a:prstGeom>
        </p:spPr>
        <p:txBody>
          <a:bodyPr lIns="0" tIns="0" rIns="0" bIns="0" rtlCol="0" anchor="t">
            <a:spAutoFit/>
          </a:bodyPr>
          <a:lstStyle/>
          <a:p>
            <a:pPr marL="0" lvl="0" indent="0" algn="l">
              <a:lnSpc>
                <a:spcPts val="4139"/>
              </a:lnSpc>
              <a:spcBef>
                <a:spcPct val="0"/>
              </a:spcBef>
            </a:pPr>
            <a:r>
              <a:rPr lang="en-US" sz="2999">
                <a:solidFill>
                  <a:srgbClr val="FFFFFF"/>
                </a:solidFill>
                <a:latin typeface="DM Sans"/>
                <a:ea typeface="DM Sans"/>
                <a:cs typeface="DM Sans"/>
                <a:sym typeface="DM Sans"/>
              </a:rPr>
              <a:t>Day_of_week</a:t>
            </a:r>
          </a:p>
        </p:txBody>
      </p:sp>
      <p:sp>
        <p:nvSpPr>
          <p:cNvPr id="13" name="TextBox 13"/>
          <p:cNvSpPr txBox="1"/>
          <p:nvPr/>
        </p:nvSpPr>
        <p:spPr>
          <a:xfrm>
            <a:off x="3359943" y="6178644"/>
            <a:ext cx="6345242" cy="512445"/>
          </a:xfrm>
          <a:prstGeom prst="rect">
            <a:avLst/>
          </a:prstGeom>
        </p:spPr>
        <p:txBody>
          <a:bodyPr lIns="0" tIns="0" rIns="0" bIns="0" rtlCol="0" anchor="t">
            <a:spAutoFit/>
          </a:bodyPr>
          <a:lstStyle/>
          <a:p>
            <a:pPr marL="0" lvl="0" indent="0" algn="l">
              <a:lnSpc>
                <a:spcPts val="4139"/>
              </a:lnSpc>
              <a:spcBef>
                <a:spcPct val="0"/>
              </a:spcBef>
            </a:pPr>
            <a:r>
              <a:rPr lang="en-US" sz="2999">
                <a:solidFill>
                  <a:srgbClr val="FFFFFF"/>
                </a:solidFill>
                <a:latin typeface="DM Sans"/>
                <a:ea typeface="DM Sans"/>
                <a:cs typeface="DM Sans"/>
                <a:sym typeface="DM Sans"/>
              </a:rPr>
              <a:t>First_open hour</a:t>
            </a:r>
          </a:p>
        </p:txBody>
      </p:sp>
      <p:sp>
        <p:nvSpPr>
          <p:cNvPr id="14" name="AutoShape 14"/>
          <p:cNvSpPr/>
          <p:nvPr/>
        </p:nvSpPr>
        <p:spPr>
          <a:xfrm flipH="1" flipV="1">
            <a:off x="2543334" y="3940197"/>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15" name="AutoShape 15"/>
          <p:cNvSpPr/>
          <p:nvPr/>
        </p:nvSpPr>
        <p:spPr>
          <a:xfrm flipH="1" flipV="1">
            <a:off x="2543334" y="4919367"/>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16" name="AutoShape 16"/>
          <p:cNvSpPr/>
          <p:nvPr/>
        </p:nvSpPr>
        <p:spPr>
          <a:xfrm flipH="1" flipV="1">
            <a:off x="2511856" y="5908062"/>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17" name="TextBox 17"/>
          <p:cNvSpPr txBox="1"/>
          <p:nvPr/>
        </p:nvSpPr>
        <p:spPr>
          <a:xfrm>
            <a:off x="2326089" y="7119714"/>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05</a:t>
            </a:r>
          </a:p>
        </p:txBody>
      </p:sp>
      <p:sp>
        <p:nvSpPr>
          <p:cNvPr id="18" name="AutoShape 18"/>
          <p:cNvSpPr/>
          <p:nvPr/>
        </p:nvSpPr>
        <p:spPr>
          <a:xfrm flipH="1" flipV="1">
            <a:off x="2511856" y="6884744"/>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19" name="TextBox 19"/>
          <p:cNvSpPr txBox="1"/>
          <p:nvPr/>
        </p:nvSpPr>
        <p:spPr>
          <a:xfrm>
            <a:off x="3340893" y="7096567"/>
            <a:ext cx="6345242" cy="512445"/>
          </a:xfrm>
          <a:prstGeom prst="rect">
            <a:avLst/>
          </a:prstGeom>
        </p:spPr>
        <p:txBody>
          <a:bodyPr lIns="0" tIns="0" rIns="0" bIns="0" rtlCol="0" anchor="t">
            <a:spAutoFit/>
          </a:bodyPr>
          <a:lstStyle/>
          <a:p>
            <a:pPr marL="0" lvl="0" indent="0" algn="l">
              <a:lnSpc>
                <a:spcPts val="4139"/>
              </a:lnSpc>
              <a:spcBef>
                <a:spcPct val="0"/>
              </a:spcBef>
            </a:pPr>
            <a:r>
              <a:rPr lang="en-US" sz="2999">
                <a:solidFill>
                  <a:srgbClr val="FFFFFF"/>
                </a:solidFill>
                <a:latin typeface="DM Sans"/>
                <a:ea typeface="DM Sans"/>
                <a:cs typeface="DM Sans"/>
                <a:sym typeface="DM Sans"/>
              </a:rPr>
              <a:t>Age</a:t>
            </a:r>
          </a:p>
        </p:txBody>
      </p:sp>
      <p:sp>
        <p:nvSpPr>
          <p:cNvPr id="20" name="TextBox 20"/>
          <p:cNvSpPr txBox="1"/>
          <p:nvPr/>
        </p:nvSpPr>
        <p:spPr>
          <a:xfrm>
            <a:off x="2326089" y="7931070"/>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06</a:t>
            </a:r>
          </a:p>
        </p:txBody>
      </p:sp>
      <p:sp>
        <p:nvSpPr>
          <p:cNvPr id="21" name="AutoShape 21"/>
          <p:cNvSpPr/>
          <p:nvPr/>
        </p:nvSpPr>
        <p:spPr>
          <a:xfrm flipH="1" flipV="1">
            <a:off x="2543334" y="7741697"/>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22" name="AutoShape 22"/>
          <p:cNvSpPr/>
          <p:nvPr/>
        </p:nvSpPr>
        <p:spPr>
          <a:xfrm flipH="1" flipV="1">
            <a:off x="2543334" y="8562577"/>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23" name="TextBox 23"/>
          <p:cNvSpPr txBox="1"/>
          <p:nvPr/>
        </p:nvSpPr>
        <p:spPr>
          <a:xfrm>
            <a:off x="3350418" y="7943339"/>
            <a:ext cx="6345242" cy="512445"/>
          </a:xfrm>
          <a:prstGeom prst="rect">
            <a:avLst/>
          </a:prstGeom>
        </p:spPr>
        <p:txBody>
          <a:bodyPr lIns="0" tIns="0" rIns="0" bIns="0" rtlCol="0" anchor="t">
            <a:spAutoFit/>
          </a:bodyPr>
          <a:lstStyle/>
          <a:p>
            <a:pPr marL="0" lvl="0" indent="0" algn="l">
              <a:lnSpc>
                <a:spcPts val="4139"/>
              </a:lnSpc>
              <a:spcBef>
                <a:spcPct val="0"/>
              </a:spcBef>
            </a:pPr>
            <a:r>
              <a:rPr lang="en-US" sz="2999">
                <a:solidFill>
                  <a:srgbClr val="FFFFFF"/>
                </a:solidFill>
                <a:latin typeface="DM Sans"/>
                <a:ea typeface="DM Sans"/>
                <a:cs typeface="DM Sans"/>
                <a:sym typeface="DM Sans"/>
              </a:rPr>
              <a:t>Screen list </a:t>
            </a:r>
          </a:p>
        </p:txBody>
      </p:sp>
      <p:sp>
        <p:nvSpPr>
          <p:cNvPr id="24" name="TextBox 24"/>
          <p:cNvSpPr txBox="1"/>
          <p:nvPr/>
        </p:nvSpPr>
        <p:spPr>
          <a:xfrm>
            <a:off x="9039225" y="4240235"/>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08</a:t>
            </a:r>
          </a:p>
        </p:txBody>
      </p:sp>
      <p:sp>
        <p:nvSpPr>
          <p:cNvPr id="25" name="TextBox 25"/>
          <p:cNvSpPr txBox="1"/>
          <p:nvPr/>
        </p:nvSpPr>
        <p:spPr>
          <a:xfrm>
            <a:off x="9048750" y="5237574"/>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09</a:t>
            </a:r>
          </a:p>
        </p:txBody>
      </p:sp>
      <p:sp>
        <p:nvSpPr>
          <p:cNvPr id="26" name="TextBox 26"/>
          <p:cNvSpPr txBox="1"/>
          <p:nvPr/>
        </p:nvSpPr>
        <p:spPr>
          <a:xfrm>
            <a:off x="9048750" y="6178644"/>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10</a:t>
            </a:r>
          </a:p>
        </p:txBody>
      </p:sp>
      <p:sp>
        <p:nvSpPr>
          <p:cNvPr id="27" name="TextBox 27"/>
          <p:cNvSpPr txBox="1"/>
          <p:nvPr/>
        </p:nvSpPr>
        <p:spPr>
          <a:xfrm>
            <a:off x="10184011" y="4240235"/>
            <a:ext cx="6345242" cy="512445"/>
          </a:xfrm>
          <a:prstGeom prst="rect">
            <a:avLst/>
          </a:prstGeom>
        </p:spPr>
        <p:txBody>
          <a:bodyPr lIns="0" tIns="0" rIns="0" bIns="0" rtlCol="0" anchor="t">
            <a:spAutoFit/>
          </a:bodyPr>
          <a:lstStyle/>
          <a:p>
            <a:pPr marL="0" lvl="0" indent="0" algn="l">
              <a:lnSpc>
                <a:spcPts val="4139"/>
              </a:lnSpc>
              <a:spcBef>
                <a:spcPct val="0"/>
              </a:spcBef>
            </a:pPr>
            <a:r>
              <a:rPr lang="en-US" sz="2999">
                <a:solidFill>
                  <a:srgbClr val="FFFFFF"/>
                </a:solidFill>
                <a:latin typeface="DM Sans"/>
                <a:ea typeface="DM Sans"/>
                <a:cs typeface="DM Sans"/>
                <a:sym typeface="DM Sans"/>
              </a:rPr>
              <a:t>Mini-Game </a:t>
            </a:r>
          </a:p>
        </p:txBody>
      </p:sp>
      <p:sp>
        <p:nvSpPr>
          <p:cNvPr id="28" name="TextBox 28"/>
          <p:cNvSpPr txBox="1"/>
          <p:nvPr/>
        </p:nvSpPr>
        <p:spPr>
          <a:xfrm>
            <a:off x="10174486" y="5237574"/>
            <a:ext cx="6345242" cy="512445"/>
          </a:xfrm>
          <a:prstGeom prst="rect">
            <a:avLst/>
          </a:prstGeom>
        </p:spPr>
        <p:txBody>
          <a:bodyPr lIns="0" tIns="0" rIns="0" bIns="0" rtlCol="0" anchor="t">
            <a:spAutoFit/>
          </a:bodyPr>
          <a:lstStyle/>
          <a:p>
            <a:pPr marL="0" lvl="0" indent="0" algn="l">
              <a:lnSpc>
                <a:spcPts val="4139"/>
              </a:lnSpc>
              <a:spcBef>
                <a:spcPct val="0"/>
              </a:spcBef>
            </a:pPr>
            <a:r>
              <a:rPr lang="en-US" sz="2999">
                <a:solidFill>
                  <a:srgbClr val="FFFFFF"/>
                </a:solidFill>
                <a:latin typeface="DM Sans"/>
                <a:ea typeface="DM Sans"/>
                <a:cs typeface="DM Sans"/>
                <a:sym typeface="DM Sans"/>
              </a:rPr>
              <a:t>Used_Premium_Feature</a:t>
            </a:r>
          </a:p>
        </p:txBody>
      </p:sp>
      <p:sp>
        <p:nvSpPr>
          <p:cNvPr id="29" name="TextBox 29"/>
          <p:cNvSpPr txBox="1"/>
          <p:nvPr/>
        </p:nvSpPr>
        <p:spPr>
          <a:xfrm>
            <a:off x="10188803" y="6187882"/>
            <a:ext cx="6345242" cy="512445"/>
          </a:xfrm>
          <a:prstGeom prst="rect">
            <a:avLst/>
          </a:prstGeom>
        </p:spPr>
        <p:txBody>
          <a:bodyPr lIns="0" tIns="0" rIns="0" bIns="0" rtlCol="0" anchor="t">
            <a:spAutoFit/>
          </a:bodyPr>
          <a:lstStyle/>
          <a:p>
            <a:pPr marL="0" lvl="0" indent="0" algn="l">
              <a:lnSpc>
                <a:spcPts val="4139"/>
              </a:lnSpc>
              <a:spcBef>
                <a:spcPct val="0"/>
              </a:spcBef>
            </a:pPr>
            <a:r>
              <a:rPr lang="en-US" sz="2999">
                <a:solidFill>
                  <a:srgbClr val="FFFFFF"/>
                </a:solidFill>
                <a:latin typeface="DM Sans"/>
                <a:ea typeface="DM Sans"/>
                <a:cs typeface="DM Sans"/>
                <a:sym typeface="DM Sans"/>
              </a:rPr>
              <a:t>Enrolled</a:t>
            </a:r>
          </a:p>
        </p:txBody>
      </p:sp>
      <p:sp>
        <p:nvSpPr>
          <p:cNvPr id="30" name="AutoShape 30"/>
          <p:cNvSpPr/>
          <p:nvPr/>
        </p:nvSpPr>
        <p:spPr>
          <a:xfrm flipH="1">
            <a:off x="9278774" y="4919367"/>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31" name="AutoShape 31"/>
          <p:cNvSpPr/>
          <p:nvPr/>
        </p:nvSpPr>
        <p:spPr>
          <a:xfrm flipH="1">
            <a:off x="9278774" y="5925945"/>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32" name="TextBox 32"/>
          <p:cNvSpPr txBox="1"/>
          <p:nvPr/>
        </p:nvSpPr>
        <p:spPr>
          <a:xfrm>
            <a:off x="9048750" y="7096567"/>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11</a:t>
            </a:r>
          </a:p>
        </p:txBody>
      </p:sp>
      <p:sp>
        <p:nvSpPr>
          <p:cNvPr id="33" name="AutoShape 33"/>
          <p:cNvSpPr/>
          <p:nvPr/>
        </p:nvSpPr>
        <p:spPr>
          <a:xfrm flipH="1" flipV="1">
            <a:off x="9278774" y="6884744"/>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34" name="TextBox 34"/>
          <p:cNvSpPr txBox="1"/>
          <p:nvPr/>
        </p:nvSpPr>
        <p:spPr>
          <a:xfrm>
            <a:off x="10184011" y="7119714"/>
            <a:ext cx="6345242" cy="512445"/>
          </a:xfrm>
          <a:prstGeom prst="rect">
            <a:avLst/>
          </a:prstGeom>
        </p:spPr>
        <p:txBody>
          <a:bodyPr lIns="0" tIns="0" rIns="0" bIns="0" rtlCol="0" anchor="t">
            <a:spAutoFit/>
          </a:bodyPr>
          <a:lstStyle/>
          <a:p>
            <a:pPr marL="0" lvl="0" indent="0" algn="l">
              <a:lnSpc>
                <a:spcPts val="4139"/>
              </a:lnSpc>
              <a:spcBef>
                <a:spcPct val="0"/>
              </a:spcBef>
            </a:pPr>
            <a:r>
              <a:rPr lang="en-US" sz="2999">
                <a:solidFill>
                  <a:srgbClr val="FFFFFF"/>
                </a:solidFill>
                <a:latin typeface="DM Sans"/>
                <a:ea typeface="DM Sans"/>
                <a:cs typeface="DM Sans"/>
                <a:sym typeface="DM Sans"/>
              </a:rPr>
              <a:t>Enrolled_date</a:t>
            </a:r>
          </a:p>
        </p:txBody>
      </p:sp>
      <p:sp>
        <p:nvSpPr>
          <p:cNvPr id="35" name="TextBox 35"/>
          <p:cNvSpPr txBox="1"/>
          <p:nvPr/>
        </p:nvSpPr>
        <p:spPr>
          <a:xfrm>
            <a:off x="9048750" y="7931070"/>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12</a:t>
            </a:r>
          </a:p>
        </p:txBody>
      </p:sp>
      <p:sp>
        <p:nvSpPr>
          <p:cNvPr id="36" name="AutoShape 36"/>
          <p:cNvSpPr/>
          <p:nvPr/>
        </p:nvSpPr>
        <p:spPr>
          <a:xfrm flipH="1">
            <a:off x="9278774" y="7765509"/>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37" name="AutoShape 37"/>
          <p:cNvSpPr/>
          <p:nvPr/>
        </p:nvSpPr>
        <p:spPr>
          <a:xfrm flipH="1">
            <a:off x="9278774" y="8562577"/>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38" name="TextBox 38"/>
          <p:cNvSpPr txBox="1"/>
          <p:nvPr/>
        </p:nvSpPr>
        <p:spPr>
          <a:xfrm>
            <a:off x="10184011" y="7943339"/>
            <a:ext cx="7770009" cy="512445"/>
          </a:xfrm>
          <a:prstGeom prst="rect">
            <a:avLst/>
          </a:prstGeom>
        </p:spPr>
        <p:txBody>
          <a:bodyPr lIns="0" tIns="0" rIns="0" bIns="0" rtlCol="0" anchor="t">
            <a:spAutoFit/>
          </a:bodyPr>
          <a:lstStyle/>
          <a:p>
            <a:pPr marL="0" lvl="0" indent="0" algn="l">
              <a:lnSpc>
                <a:spcPts val="4139"/>
              </a:lnSpc>
              <a:spcBef>
                <a:spcPct val="0"/>
              </a:spcBef>
            </a:pPr>
            <a:r>
              <a:rPr lang="en-US" sz="2999">
                <a:solidFill>
                  <a:srgbClr val="FFFFFF"/>
                </a:solidFill>
                <a:latin typeface="DM Sans"/>
                <a:ea typeface="DM Sans"/>
                <a:cs typeface="DM Sans"/>
                <a:sym typeface="DM Sans"/>
              </a:rPr>
              <a:t>Liked</a:t>
            </a:r>
          </a:p>
        </p:txBody>
      </p:sp>
      <p:sp>
        <p:nvSpPr>
          <p:cNvPr id="39" name="TextBox 39"/>
          <p:cNvSpPr txBox="1"/>
          <p:nvPr/>
        </p:nvSpPr>
        <p:spPr>
          <a:xfrm>
            <a:off x="9048750" y="3299165"/>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07</a:t>
            </a:r>
          </a:p>
        </p:txBody>
      </p:sp>
      <p:sp>
        <p:nvSpPr>
          <p:cNvPr id="40" name="TextBox 40"/>
          <p:cNvSpPr txBox="1"/>
          <p:nvPr/>
        </p:nvSpPr>
        <p:spPr>
          <a:xfrm>
            <a:off x="10188803" y="3299164"/>
            <a:ext cx="6345242" cy="512445"/>
          </a:xfrm>
          <a:prstGeom prst="rect">
            <a:avLst/>
          </a:prstGeom>
        </p:spPr>
        <p:txBody>
          <a:bodyPr lIns="0" tIns="0" rIns="0" bIns="0" rtlCol="0" anchor="t">
            <a:spAutoFit/>
          </a:bodyPr>
          <a:lstStyle/>
          <a:p>
            <a:pPr marL="0" lvl="0" indent="0" algn="l">
              <a:lnSpc>
                <a:spcPts val="4139"/>
              </a:lnSpc>
              <a:spcBef>
                <a:spcPct val="0"/>
              </a:spcBef>
            </a:pPr>
            <a:r>
              <a:rPr lang="en-US" sz="2999">
                <a:solidFill>
                  <a:srgbClr val="FFFFFF"/>
                </a:solidFill>
                <a:latin typeface="DM Sans"/>
                <a:ea typeface="DM Sans"/>
                <a:cs typeface="DM Sans"/>
                <a:sym typeface="DM Sans"/>
              </a:rPr>
              <a:t>No. of Screens </a:t>
            </a:r>
          </a:p>
        </p:txBody>
      </p:sp>
      <p:sp>
        <p:nvSpPr>
          <p:cNvPr id="41" name="AutoShape 41"/>
          <p:cNvSpPr/>
          <p:nvPr/>
        </p:nvSpPr>
        <p:spPr>
          <a:xfrm flipH="1">
            <a:off x="9278774" y="3964010"/>
            <a:ext cx="586120" cy="0"/>
          </a:xfrm>
          <a:prstGeom prst="line">
            <a:avLst/>
          </a:prstGeom>
          <a:ln w="47625" cap="flat">
            <a:solidFill>
              <a:srgbClr val="4BD1FB"/>
            </a:solidFill>
            <a:prstDash val="solid"/>
            <a:headEnd type="none" w="sm" len="sm"/>
            <a:tailEnd type="none" w="sm" len="sm"/>
          </a:ln>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8136633" y="4864257"/>
            <a:ext cx="8457192" cy="1000925"/>
          </a:xfrm>
          <a:prstGeom prst="rect">
            <a:avLst/>
          </a:prstGeom>
        </p:spPr>
        <p:txBody>
          <a:bodyPr lIns="0" tIns="0" rIns="0" bIns="0" rtlCol="0" anchor="t">
            <a:spAutoFit/>
          </a:bodyPr>
          <a:lstStyle/>
          <a:p>
            <a:pPr marL="0" lvl="0" indent="0" algn="ctr">
              <a:lnSpc>
                <a:spcPts val="7884"/>
              </a:lnSpc>
              <a:spcBef>
                <a:spcPct val="0"/>
              </a:spcBef>
            </a:pPr>
            <a:r>
              <a:rPr lang="en-US" sz="6570" b="1">
                <a:solidFill>
                  <a:srgbClr val="FFFFFF"/>
                </a:solidFill>
                <a:latin typeface="Now Bold"/>
                <a:ea typeface="Now Bold"/>
                <a:cs typeface="Now Bold"/>
                <a:sym typeface="Now Bold"/>
              </a:rPr>
              <a:t>PROBLEM OF DATA</a:t>
            </a:r>
          </a:p>
        </p:txBody>
      </p:sp>
      <p:grpSp>
        <p:nvGrpSpPr>
          <p:cNvPr id="3" name="Group 3"/>
          <p:cNvGrpSpPr/>
          <p:nvPr/>
        </p:nvGrpSpPr>
        <p:grpSpPr>
          <a:xfrm>
            <a:off x="-2187308" y="-390515"/>
            <a:ext cx="9290549" cy="11108393"/>
            <a:chOff x="0" y="0"/>
            <a:chExt cx="8603361" cy="10286746"/>
          </a:xfrm>
        </p:grpSpPr>
        <p:sp>
          <p:nvSpPr>
            <p:cNvPr id="4" name="Freeform 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t="-12765" b="-12765"/>
              </a:stretch>
            </a:blipFill>
          </p:spPr>
          <p:txBody>
            <a:bodyPr/>
            <a:lstStyle/>
            <a:p>
              <a:endParaRPr lang="en-US"/>
            </a:p>
          </p:txBody>
        </p:sp>
      </p:grpSp>
      <p:sp>
        <p:nvSpPr>
          <p:cNvPr id="5" name="Freeform 5"/>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1042</Words>
  <Application>Microsoft Office PowerPoint</Application>
  <PresentationFormat>Custom</PresentationFormat>
  <Paragraphs>171</Paragraphs>
  <Slides>27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DM Sans Italics</vt:lpstr>
      <vt:lpstr>DM Sans Bold</vt:lpstr>
      <vt:lpstr>Now Bold</vt:lpstr>
      <vt:lpstr>DM Sans Bold Italics</vt:lpstr>
      <vt:lpstr>DM Sans</vt:lpstr>
      <vt:lpstr>Arial</vt:lpstr>
      <vt:lpstr>Calibri</vt:lpstr>
      <vt:lpstr>Canva Sans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App_data</dc:title>
  <cp:lastModifiedBy>Hossam Youssef</cp:lastModifiedBy>
  <cp:revision>2</cp:revision>
  <dcterms:created xsi:type="dcterms:W3CDTF">2006-08-16T00:00:00Z</dcterms:created>
  <dcterms:modified xsi:type="dcterms:W3CDTF">2025-01-03T11:38:59Z</dcterms:modified>
  <dc:identifier>DAGapW5yRCg</dc:identifier>
</cp:coreProperties>
</file>